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7" r:id="rId34"/>
    <p:sldId id="298" r:id="rId35"/>
    <p:sldId id="287" r:id="rId36"/>
    <p:sldId id="288" r:id="rId37"/>
    <p:sldId id="289" r:id="rId38"/>
    <p:sldId id="290" r:id="rId39"/>
    <p:sldId id="292" r:id="rId40"/>
    <p:sldId id="291" r:id="rId41"/>
    <p:sldId id="293" r:id="rId42"/>
    <p:sldId id="294" r:id="rId43"/>
    <p:sldId id="295" r:id="rId44"/>
    <p:sldId id="296" r:id="rId4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A2BD"/>
    <a:srgbClr val="7DD9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8" autoAdjust="0"/>
    <p:restoredTop sz="94660"/>
  </p:normalViewPr>
  <p:slideViewPr>
    <p:cSldViewPr snapToGrid="0">
      <p:cViewPr varScale="1">
        <p:scale>
          <a:sx n="61" d="100"/>
          <a:sy n="61" d="100"/>
        </p:scale>
        <p:origin x="82" y="4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08:57:29.24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3 24575,'478'0'0,"-461"1"0,-1 1 0,1 0 0,18 6 0,39 5 0,52 4 0,-68-7 0,-49-8 0,1 1 0,-1 0 0,1 0 0,-1 1 0,11 6 0,-11-5 0,0-1 0,0 0 0,1 0 0,-1-1 0,12 3 0,24-2 0,0-1 0,1-2 0,59-7 0,-87 3 0,0 0 0,0-2 0,33-11 0,15-5 0,21-3 0,29-6 0,-79 26 0,0 1 0,59 4 0,-35 1 0,-34-1 0,0 2 0,27 6 0,-25-3 0,46 2 0,253-7 0,-152-3 0,-160 3 0,0 1 0,0 0 0,0 2 0,0-1 0,0 2 0,18 8 0,3 0 0,-12-8 0,1 0 0,-1-2 0,1-1 0,-1 0 0,52-6 0,-11 2 0,-51 2 0,0 0 0,0 1 0,-1 1 0,1 0 0,0 1 0,-1 1 0,0 0 0,0 1 0,18 8 0,-21-9 0,0 0 0,0 0 0,0-1 0,0-1 0,1 0 0,19 1 0,75-4 0,-50-1 0,352 2 0,-388-2 0,0 0 0,35-8 0,-34 5 0,1 2 0,25-2 0,-21 4-101,-11 2-152,-1-2 0,1 0 0,0-1 1,21-5-1,-19 2-6573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08:57:39.022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1 1 24575,'104'-1'0,"115"3"0,-195 1 0,0 1 0,0 1 0,33 12 0,25 5 0,-37-12 0,1-3 0,83 4 0,-72-11 0,0 2 0,59 11 0,136 39 0,-241-50 0,45 11 0,1-4 0,0-1 0,73-1 0,-14-6 0,114-4 0,-47-20 0,-104 12 0,111-8 0,-33 6 0,19-1 0,-153 13 0,0-1 0,25-7 0,24-2 0,34-3 0,-65 8 0,66-3 0,2650 8 0,-1248 3 0,-1329 11 0,-13 1 0,439-15 0,-561 3 0,53 9 0,34 3 0,307-13 85,-211-3-1535,-203 2-5376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12-08T08:57:45.967"/>
    </inkml:context>
    <inkml:brush xml:id="br0">
      <inkml:brushProperty name="width" value="0.1" units="cm"/>
      <inkml:brushProperty name="height" value="0.1" units="cm"/>
      <inkml:brushProperty name="color" value="#E71224"/>
    </inkml:brush>
  </inkml:definitions>
  <inkml:trace contextRef="#ctx0" brushRef="#br0">0 2 24575,'637'0'0,"-619"2"0,0 0 0,0 1 0,0 0 0,0 2 0,18 6 0,-15-4 0,2-1 0,34 6 0,168 29 0,-201-36 0,5-1 0,0 0 0,0-2 0,31-2 0,-31 0 0,0 0 0,57 10 0,-21 0 0,1-4 0,-1-2 0,94-6 0,-38 0 0,1043 2 0,-1147-1 0,1-1 0,-1-1 0,0-1 0,0 0 0,21-9 0,-20 7 0,1 0 0,-1 1 0,1 2 0,21-3 0,80 7 0,24-2 0,-127-2 0,1-1 0,-1 0 0,0-1 0,16-8 0,22-6 0,-21 10 0,1 1 0,-1 2 0,1 1 0,69 0 0,1511 8 46,-878-5-1457,-713 2-5415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608F97-3697-B7BB-FF16-C28F3954FA6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A60C983-CCA8-532D-C95F-5380D9681C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B33C33A-3FD4-E88D-FA9B-AB720DBCE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70EE5BA-CE95-C548-F3A2-E4F825DE1D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E81F2C9-F7C7-C27F-B85B-2D1629ECD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916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438259-576F-B1EC-4AD0-6BA94E79B0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30A2C36-9AD5-52FD-5972-E0F712756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45AA199-E926-CEDE-8DD7-411A2C014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972C733-21FD-9334-3932-1CB4AB2844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EB7D066-D790-8FC1-FD0F-11F6F3439C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5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636B7CA3-928A-8479-A436-F9957ECD5A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7945A2-B2F7-CCB8-5686-86CE62F172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265A44F-E35A-CD60-09DF-35C60CA07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706D849-D030-1212-4911-D21B7EBA1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E4F8FA2-4F0E-7BB8-D75C-024C5F97A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3540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845341-2F61-957B-44B4-F3A9A9FCD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9941E0-AE8C-87FA-1E3E-707D732DF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F346E08-B86C-5ED9-D13E-FAE219C102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E018E72-190E-D8DE-1D80-15FCA78FD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5C4B03C-6810-11C1-F4E5-52C030BEF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5116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0705949-C10D-2665-513B-6F920C83A3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A671E25-E9DE-786C-1270-4C3F70C737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98099E9-0E00-436E-2AEF-3F6734279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A1ED8FA-D8CE-1772-D0B5-154C6E09E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ED22037-A76B-7BC4-1074-3A239C197E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15367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DF96C9-3800-FE2F-A47B-164E12A70D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05F504-BF52-2D6B-BBE1-E9CF451BFEF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C6B832E-DC1B-DFF3-E960-54520A0A6D3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6EC4BD1-A32D-70CA-B01D-9976BF120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B16E275-A982-A669-D613-FBD3D6BE1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3974857-0B99-0791-AFA6-5DB8E3E25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5243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BAE2C5-90DD-4835-E30E-AEE6DDE3DA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F2A36D1-8F75-0609-29DD-8002385EEF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F00DF4A-F341-26B5-CF30-CB95719536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F7FC63D-3E93-159D-9C4B-9F5D50FFD2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12C8DFC-A148-BA64-2254-0AD9105BE9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4F938E5-8DFF-BE23-81A8-A6381646A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306670E-0A6E-BF6D-23C4-CC55F9D59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4EE6B2E-183D-AC8E-D7D9-7F8E1C7EB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3841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DDAE2A-EB92-6784-1BA4-178FC51D5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962F4AC-F488-FAEE-FD59-ACBC383EFB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19D8D2-F6AC-3C3A-67E7-5693D8CD8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89178E6A-65FC-F228-546B-4F3A41909D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673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170D37D-D52A-B025-2AEC-FF93F96E72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3AEBF3E4-0F97-2D9A-1218-73C200A9F4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B721BC7-FA73-7565-FDCA-8258489E9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54986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BE7658-DB81-4289-8354-CA1904BC90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2415160-C43D-19C9-4D7A-93D5A5B90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E9F958C-B766-899F-4008-1C9DA3FFAE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F41A2B6-19A0-736C-E55E-1A8320615C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0EE4465-BB4D-CE52-2F36-8964E484B0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2DF0ABC-1E79-D538-8E4B-9C604FAA00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0865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3E0CA6-0369-8F93-E8C5-55FBFA2F2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FCDDA4EF-15C3-2BBD-31F9-7A63D08303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366329BA-9B0F-8D70-5A97-BE759C269E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BFFC4B5-C1BD-C67E-5B92-E05DA4331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326D646-1662-E836-0248-055F4AD900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2D381ED-73FB-C087-BF31-E39B500AE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04799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D7B27B-E651-0312-D549-2F93E9E212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861719-ED86-648E-6E4F-B5AD0A4EC0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E7513BC-1FDD-003B-B06D-0CBBB2B4FE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5EE2E7-AE0B-49DC-A204-16EE18EF9409}" type="datetimeFigureOut">
              <a:rPr lang="ru-RU" smtClean="0"/>
              <a:t>13.12.2022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A210B1-F555-8ECC-F331-237CF89889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250CA56-859E-99EE-F282-0A60A314A4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CA0C2-A4E3-4780-AA0F-FF6567B5745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954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customXml" Target="../ink/ink3.xml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2.xml"/><Relationship Id="rId5" Type="http://schemas.openxmlformats.org/officeDocument/2006/relationships/image" Target="../media/image3.png"/><Relationship Id="rId4" Type="http://schemas.openxmlformats.org/officeDocument/2006/relationships/customXml" Target="../ink/ink1.xml"/><Relationship Id="rId9" Type="http://schemas.openxmlformats.org/officeDocument/2006/relationships/image" Target="../media/image5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1D32FB4-A1E4-29B8-5FC1-DAE9BBC763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Проектирование дополнительных общеобразовательных общеразвивающих программ.</a:t>
            </a:r>
          </a:p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Структурные элементы программы.</a:t>
            </a:r>
          </a:p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Цель-задачи-результаты.</a:t>
            </a: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r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Ст. методист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Кормазына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Е.В.</a:t>
            </a:r>
          </a:p>
          <a:p>
            <a:pPr marL="0" indent="0" algn="r">
              <a:buNone/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МБУ ОДО ЦДТ , руководитель МОЦ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619D293-E1D7-ABE7-8589-872C2359D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2608" y="110656"/>
            <a:ext cx="11686783" cy="1325563"/>
          </a:xfrm>
          <a:solidFill>
            <a:srgbClr val="1DA2BD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Районное методическое объединение </a:t>
            </a:r>
            <a:b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специалистов системы дополнительного образования Ломоносовского района Ленинградской области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64638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1A6966A-E782-31CA-FD1A-AC15E17B0F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5787" y="1574799"/>
            <a:ext cx="11020425" cy="5283201"/>
          </a:xfrm>
        </p:spPr>
        <p:txBody>
          <a:bodyPr>
            <a:normAutofit fontScale="250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9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</a:t>
            </a:r>
            <a:endParaRPr lang="ru-RU" sz="9600" b="1" dirty="0">
              <a:solidFill>
                <a:srgbClr val="1DA2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70000"/>
              </a:lnSpc>
              <a:spcBef>
                <a:spcPts val="0"/>
              </a:spcBef>
              <a:buNone/>
            </a:pPr>
            <a:r>
              <a:rPr lang="ru-RU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Приказ Министерства просвещения РФ от 9 ноября 2018 года </a:t>
            </a:r>
            <a:r>
              <a:rPr lang="ru-RU" sz="7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№ 196 «Об утверждении Порядка организации и осуществления образовательной деятельности по дополнительным общеобразовательным программам» </a:t>
            </a:r>
            <a:r>
              <a:rPr lang="ru-RU" sz="7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(с изменениями – Приказ Министерства просвещения РФ от 30 сентября 2020 года № 533)</a:t>
            </a:r>
            <a:endParaRPr lang="ru-RU" sz="6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61950" lvl="0" indent="-3619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8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техническая</a:t>
            </a:r>
            <a:endParaRPr lang="ru-RU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8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естественнонаучная</a:t>
            </a:r>
            <a:endParaRPr lang="ru-RU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8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физкультурно-спортивная</a:t>
            </a:r>
            <a:endParaRPr lang="ru-RU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8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художественная </a:t>
            </a:r>
            <a:endParaRPr lang="ru-RU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8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туристско-краеведческая </a:t>
            </a:r>
            <a:endParaRPr lang="ru-RU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61950" indent="-3619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ru-RU" sz="80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социально-гуманитарная</a:t>
            </a:r>
            <a:endParaRPr lang="ru-RU" sz="80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89527689-C7A0-BC5C-3644-60EF7EB9B175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31799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79D3CCC5-5E49-752A-1B43-6B6C39330BEE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ПОЯСНИТЕЛЬНАЯ ЗАПИСКА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418432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C5FB9E7-FB38-E271-3E27-7881B3DB2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8775"/>
            <a:ext cx="10515600" cy="5111237"/>
          </a:xfrm>
        </p:spPr>
        <p:txBody>
          <a:bodyPr>
            <a:normAutofit fontScale="77500" lnSpcReduction="20000"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</a:t>
            </a:r>
            <a:endParaRPr kumimoji="0" lang="ru-RU" sz="2400" b="1" i="0" u="none" strike="noStrike" kern="1200" cap="none" spc="0" normalizeH="0" baseline="0" noProof="0" dirty="0">
              <a:ln>
                <a:noFill/>
              </a:ln>
              <a:solidFill>
                <a:srgbClr val="1DA2B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Примеры для определения направленности ДООП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1) </a:t>
            </a:r>
            <a:r>
              <a:rPr lang="ru-RU" sz="2800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</a:t>
            </a:r>
            <a:r>
              <a:rPr lang="ru-RU" sz="2800" i="1" u="sng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ель: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формирование научного мировоззрения, опыта научно-исследовательской деятельности обучающихся …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2)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Цель: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развитие индивидуальности ребенка в процессе его собственной творческой деятельности на занятиях декоративно-прикладным искусством 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3)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Цель: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развитие индивидуальных способностей (и как следствие – самореализация личности) обучающегося в процессе овладения мастерством модельера-конструктора</a:t>
            </a:r>
          </a:p>
          <a:p>
            <a:pPr marL="0" indent="0" algn="just">
              <a:lnSpc>
                <a:spcPct val="140000"/>
              </a:lnSpc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4) </a:t>
            </a:r>
            <a:r>
              <a:rPr lang="ru-RU" i="1" u="sng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Цель:</a:t>
            </a: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формирование и развитие инженерного мышления, конструкторских и изобретательских способностей ребенка…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9403C4FA-EF1E-0259-C71B-33BCA6CFB417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31799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9F1A0056-6307-EA8D-A010-9E28BB6C8C75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ПОЯСНИТЕЛЬНАЯ ЗАПИСКА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3011729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D702294-C36F-3624-26CA-663E30EA0DE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4394" y="93669"/>
            <a:ext cx="10516511" cy="129856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35A35F95-184C-A0AF-2B4E-2116E1B3B9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792280"/>
            <a:ext cx="10515600" cy="4351338"/>
          </a:xfrm>
        </p:spPr>
        <p:txBody>
          <a:bodyPr>
            <a:norm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</a:t>
            </a:r>
            <a:endParaRPr lang="ru-RU" i="1" dirty="0"/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ОБОСНОВАНИЕ направленности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Дополнительная общеобразовательная (общеразвивающая) программа «…» имеет </a:t>
            </a:r>
            <a:r>
              <a:rPr lang="ru-RU" b="1" i="1" dirty="0">
                <a:solidFill>
                  <a:srgbClr val="1DA2B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«…»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аправленность и общекультурный уровень освоения.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Программа направлена на создание условий для духовно-нравственного воспитания обучающихся, раскрывает некоторые компоненты структуры культурологического знания, позволяет обучающимся накапливать новый положительный социальный опыт. </a:t>
            </a:r>
          </a:p>
        </p:txBody>
      </p:sp>
    </p:spTree>
    <p:extLst>
      <p:ext uri="{BB962C8B-B14F-4D97-AF65-F5344CB8AC3E}">
        <p14:creationId xmlns:p14="http://schemas.microsoft.com/office/powerpoint/2010/main" val="14251370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8C5D612C-0F0B-3452-3706-E7740139FF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6769" y="93669"/>
            <a:ext cx="10516511" cy="1298561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9D6DC1CA-487F-E2C3-21C1-6F205DE2C4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4380" y="1473200"/>
            <a:ext cx="10515600" cy="5022850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1DA2BD"/>
                </a:solidFill>
              </a:rPr>
              <a:t>УРОВЕНЬ ОСОВЕНИЯ ПРОГРАММЫ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Методические рекомендации по проектированию дополнительных общеразвивающих программ (включая разноуровневые программы). Письмо Министерства образования и науки РФ от 18 ноября 2015 г. № 09-3242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3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стартовый</a:t>
            </a:r>
            <a:r>
              <a:rPr lang="ru-RU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</a:t>
            </a:r>
            <a:r>
              <a:rPr lang="ru-RU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предполагающий использование и реализацию общедоступных и универсальных форм организации материала, минимальную сложность предлагаемого для освоения содержания программы;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3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базовый</a:t>
            </a:r>
            <a:r>
              <a:rPr lang="ru-RU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дающий возможность использования и реализации таких форм организации материала, которые допускают освоение специализированных знаний и языка, гарантированно обеспечивают трансляцию общей и целостной картины в рамках содержательно тематического направления программы;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2300" b="1" i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продвинутый</a:t>
            </a:r>
            <a:r>
              <a:rPr lang="ru-RU" sz="23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реализуемый с использованием форм организации материала, обеспечивающих доступ к сложным (возможно узкоспециализированным) и нетривиальным разделам в рамках содержательно-тематического направления программы. Также предполагает углубленное изучение содержания программы и доступ к </a:t>
            </a:r>
            <a:r>
              <a:rPr lang="ru-RU" sz="23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околопрофессиональным</a:t>
            </a:r>
            <a:r>
              <a:rPr lang="ru-RU" sz="23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профессиональным знаниям в рамках содержательно-тематического направления программы.</a:t>
            </a:r>
          </a:p>
          <a:p>
            <a:pPr marL="0" indent="0" algn="just">
              <a:buNone/>
            </a:pPr>
            <a:endParaRPr lang="ru-RU" sz="2000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5080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A1FCAAD-F45A-76B6-59BF-FE19F7B3D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10131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ru-RU" sz="34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</a:p>
          <a:p>
            <a:pPr marL="0" indent="0" algn="ctr">
              <a:buNone/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Актуальность может базироваться на: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анализе социальных проблем общества, города, района;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  <a:tabLst>
                <a:tab pos="22987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анализе детского или родительского спроса;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  <a:tabLst>
                <a:tab pos="15875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современных требованиях модернизации системы образования;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  <a:tabLst>
                <a:tab pos="15875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интеграции общего и дополнительного образования в условиях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реализации ФГОС;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  <a:tabLst>
                <a:tab pos="22987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возможности поддержки детей с особыми образовательными потребностями (одаренные, с ограниченными возможностями здоровья, </a:t>
            </a:r>
            <a:r>
              <a:rPr lang="ru-RU" sz="29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инофоны</a:t>
            </a: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и т.п.);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  <a:tabLst>
                <a:tab pos="22987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материалах научных исследований;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  <a:tabLst>
                <a:tab pos="22987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анализе лучших педагогических практик;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  <a:tabLst>
                <a:tab pos="229870" algn="l"/>
              </a:tabLst>
            </a:pPr>
            <a:r>
              <a:rPr lang="ru-RU" sz="29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потенциале образовательного учреждения и т.д.</a:t>
            </a:r>
            <a:endParaRPr lang="ru-RU" sz="2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6141E63-AF32-A3C5-44D1-94D3D2E5A3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2244"/>
            <a:ext cx="1051651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31080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2D35934-39E3-061A-6297-B77A0F11A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420804"/>
            <a:ext cx="10868025" cy="5227645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Отличительные особенности программы / новизна</a:t>
            </a: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100" dirty="0">
                <a:latin typeface="Arial" panose="020B0604020202020204" pitchFamily="34" charset="0"/>
                <a:cs typeface="Arial" panose="020B0604020202020204" pitchFamily="34" charset="0"/>
              </a:rPr>
              <a:t>(при наличии) </a:t>
            </a: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Отличительные особенности 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– характерные свойства, отличающие программу от других; отличительные черты, основные идеи, которые придают программе своеобразие.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524000" marR="742315" indent="-26670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Отличительные особенности/новизна могут быть отражены:</a:t>
            </a:r>
          </a:p>
          <a:p>
            <a:pPr marL="1524000" marR="742315" indent="-266700" algn="just">
              <a:lnSpc>
                <a:spcPct val="120000"/>
              </a:lnSpc>
              <a:spcBef>
                <a:spcPts val="0"/>
              </a:spcBef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ином решении проблем дополнительного образования;</a:t>
            </a:r>
          </a:p>
          <a:p>
            <a:pPr marL="1524000" marR="742315" lvl="0" indent="-266700" algn="just">
              <a:lnSpc>
                <a:spcPct val="120000"/>
              </a:lnSpc>
              <a:spcBef>
                <a:spcPts val="0"/>
              </a:spcBef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использовании технологий и методик преподавания, которые в программах по данному виду творчества не применялись ранее или использовались в другом качестве;</a:t>
            </a:r>
          </a:p>
          <a:p>
            <a:pPr marL="1524000" marR="742315" lvl="0" indent="-266700" algn="just">
              <a:lnSpc>
                <a:spcPct val="120000"/>
              </a:lnSpc>
              <a:spcBef>
                <a:spcPts val="0"/>
              </a:spcBef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нововведениях в формах диагностики и подведения итогов реализации программы и т.д.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42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Новизна программы</a:t>
            </a:r>
            <a:r>
              <a:rPr lang="ru-RU" sz="4200" dirty="0">
                <a:latin typeface="Arial" panose="020B0604020202020204" pitchFamily="34" charset="0"/>
                <a:cs typeface="Arial" panose="020B0604020202020204" pitchFamily="34" charset="0"/>
              </a:rPr>
              <a:t> – это признак, наличие которого дает право на использование понятия «впервые» при характеристике программы, что означает факт отсутствия подобных программ.</a:t>
            </a:r>
          </a:p>
          <a:p>
            <a:pPr marL="0" indent="0" algn="just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7E48FDCB-9A41-7F6D-44D8-DE9BE2716A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2244"/>
            <a:ext cx="1051651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4644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8AD28A7-46F1-877F-5EB1-47E82E5B11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111" y="1558924"/>
            <a:ext cx="11019514" cy="51768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Адресат программы </a:t>
            </a:r>
          </a:p>
          <a:p>
            <a:pPr marL="0" indent="0">
              <a:buNone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Характеристика категории учащихся по программе. Описывается примерный портрет учащегося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, для которого будет актуальным обучение по программе: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пол, возраст детей, участвующих в освоении программы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степень сформированности интересов и мотивации к данной предметной области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наличие базовых знаний по определенным предметам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наличие специальных способностей в данной предметной области наличие определенной физической и практической подготовки по направлению программы</a:t>
            </a:r>
          </a:p>
          <a:p>
            <a:pPr marL="361950" indent="-361950">
              <a:buFont typeface="Wingdings" panose="05000000000000000000" pitchFamily="2" charset="2"/>
              <a:buChar char="q"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физическое здоровье детей (наличие/отсутствие противопоказаний)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8FC7F9C-8254-8110-DC22-3585C21FDF1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22244"/>
            <a:ext cx="1051651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544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3B4A03F-8104-0105-DEB6-B16845A30D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и срок реализации программы </a:t>
            </a: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endParaRPr lang="ru-RU" sz="2400" b="1" dirty="0">
              <a:solidFill>
                <a:srgbClr val="1DA2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Объем программы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: указывается общее количество учебных часов, запланированных на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весь период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обучения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 algn="just">
              <a:buNone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Срок реализации программы – </a:t>
            </a: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количество лет (месяцев), необходимых для освоения программы</a:t>
            </a:r>
          </a:p>
          <a:p>
            <a:pPr marL="0" indent="0" algn="just">
              <a:buNone/>
            </a:pPr>
            <a:endParaRPr kumimoji="0" lang="ru-RU" sz="28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 (срок) обучения по программе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даты начала и окончания реализации программы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E3D4FE5-0081-4201-25EB-69D04F8C5B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217494"/>
            <a:ext cx="1051651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3702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529992F-2C30-EA3A-F7F1-F3FF031343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258550" cy="4351338"/>
          </a:xfrm>
        </p:spPr>
        <p:txBody>
          <a:bodyPr>
            <a:normAutofit fontScale="92500" lnSpcReduction="20000"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Объем и срок реализации программы </a:t>
            </a:r>
          </a:p>
          <a:p>
            <a:pPr marL="0" indent="0" algn="ctr">
              <a:buNone/>
            </a:pP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Примеры</a:t>
            </a:r>
          </a:p>
          <a:p>
            <a:pPr marR="742315" algn="just">
              <a:lnSpc>
                <a:spcPct val="107000"/>
              </a:lnSpc>
              <a:spcAft>
                <a:spcPts val="800"/>
              </a:spcAft>
            </a:pPr>
            <a:r>
              <a:rPr lang="ru-RU" i="1" spc="-2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Срок реализации программы – 1 год. Программа </a:t>
            </a:r>
            <a:r>
              <a:rPr lang="ru-RU" sz="2800" i="1" spc="-2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рассчитана на 108 часов за весь срок реализации программы. </a:t>
            </a:r>
            <a:endParaRPr lang="ru-RU" sz="2400" i="1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742315" algn="just">
              <a:lnSpc>
                <a:spcPct val="107000"/>
              </a:lnSpc>
              <a:spcAft>
                <a:spcPts val="800"/>
              </a:spcAft>
            </a:pPr>
            <a:r>
              <a:rPr lang="ru-RU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– 3 года. Общее </a:t>
            </a:r>
            <a:r>
              <a:rPr lang="ru-RU" sz="2800" i="1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количество учебных часов на весь период обучения составляет – 648 академических часов – по 216 часов на каждый учебный год.</a:t>
            </a:r>
          </a:p>
          <a:p>
            <a:pPr marR="742315" algn="just">
              <a:lnSpc>
                <a:spcPct val="107000"/>
              </a:lnSpc>
              <a:spcAft>
                <a:spcPts val="800"/>
              </a:spcAft>
            </a:pPr>
            <a:r>
              <a:rPr lang="ru-RU" i="1" spc="-2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Срок реализации программы 1 месяц. Объем программы – 16 академических часов.</a:t>
            </a:r>
            <a:endParaRPr lang="ru-RU" sz="2800" i="1" spc="-2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742315" algn="just">
              <a:lnSpc>
                <a:spcPct val="107000"/>
              </a:lnSpc>
              <a:spcAft>
                <a:spcPts val="800"/>
              </a:spcAft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12EF47A-B133-B2F7-D100-88EDCEABCF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217494"/>
            <a:ext cx="1051651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5882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F54CAB-2422-1BAF-13E9-B30ACB6500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и задачи программы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Цель:</a:t>
            </a:r>
            <a:r>
              <a:rPr lang="ru-RU" sz="2400" b="1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«То, к чему стремятся, чего хотят достигнуть, осуществить» (Ефремова Т.Ф. Толковый словарь русского языка).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just">
              <a:lnSpc>
                <a:spcPct val="107000"/>
              </a:lnSpc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должна быть достижима в рамках программы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Формулировка цели должна быть понятной и лаконичной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не должна расходиться с названием, направленностью, содержанием программы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ru-RU" spc="-2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Формулировка цели должна отображать конечный результат реализации программы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8BD80D5-7382-C9F8-3926-90C1CE8C506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7289" y="217494"/>
            <a:ext cx="10516511" cy="12985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7867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F9DA6C-F2E3-A3AD-8D01-BF316F370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640081"/>
            <a:ext cx="11023600" cy="1442720"/>
          </a:xfrm>
          <a:solidFill>
            <a:srgbClr val="1DA2BD"/>
          </a:solidFill>
        </p:spPr>
        <p:txBody>
          <a:bodyPr>
            <a:normAutofit fontScale="90000"/>
          </a:bodyPr>
          <a:lstStyle/>
          <a:p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ФЗ от 29.12.2012 г. № 273 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«Об образовании в Российской Федерации» 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Ст. 75 п.2</a:t>
            </a:r>
            <a:endParaRPr lang="ru-RU" sz="36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3AD229B-A40B-47D0-8622-4D490CA9A0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70280" y="2770913"/>
            <a:ext cx="10607040" cy="2824888"/>
          </a:xfrm>
        </p:spPr>
        <p:txBody>
          <a:bodyPr>
            <a:normAutofit fontScale="92500"/>
          </a:bodyPr>
          <a:lstStyle/>
          <a:p>
            <a:pPr indent="20955">
              <a:lnSpc>
                <a:spcPct val="107000"/>
              </a:lnSpc>
              <a:spcAft>
                <a:spcPts val="800"/>
              </a:spcAft>
            </a:pPr>
            <a:r>
              <a:rPr lang="ru-RU" sz="39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Дополнительные общеобразовательные программы</a:t>
            </a:r>
          </a:p>
          <a:p>
            <a:pPr indent="20955">
              <a:lnSpc>
                <a:spcPct val="107000"/>
              </a:lnSpc>
              <a:spcAft>
                <a:spcPts val="800"/>
              </a:spcAft>
            </a:pPr>
            <a:endParaRPr lang="ru-RU" sz="20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ru-RU" sz="3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общеразвивающие</a:t>
            </a:r>
            <a:r>
              <a:rPr lang="ru-RU" sz="3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 предпрофессиональные</a:t>
            </a:r>
            <a:endParaRPr lang="ru-RU" sz="3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2327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6">
            <a:extLst>
              <a:ext uri="{FF2B5EF4-FFF2-40B4-BE49-F238E27FC236}">
                <a16:creationId xmlns:a16="http://schemas.microsoft.com/office/drawing/2014/main" id="{F82F4995-CF2A-393F-885A-D3D85430D14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20" t="17297" r="15846" b="11391"/>
          <a:stretch>
            <a:fillRect/>
          </a:stretch>
        </p:blipFill>
        <p:spPr bwMode="auto">
          <a:xfrm>
            <a:off x="1943099" y="1556633"/>
            <a:ext cx="8696325" cy="508387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9928C8A9-A892-2B69-2116-DC4DAB7397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744" y="65760"/>
            <a:ext cx="10516511" cy="1152075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DAD0B3A-D752-CEDA-168D-924FB00C9F6C}"/>
              </a:ext>
            </a:extLst>
          </p:cNvPr>
          <p:cNvSpPr txBox="1"/>
          <p:nvPr/>
        </p:nvSpPr>
        <p:spPr>
          <a:xfrm>
            <a:off x="2771775" y="1149757"/>
            <a:ext cx="6096000" cy="45878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4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и задачи программы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1" name="Рукописный ввод 10">
                <a:extLst>
                  <a:ext uri="{FF2B5EF4-FFF2-40B4-BE49-F238E27FC236}">
                    <a16:creationId xmlns:a16="http://schemas.microsoft.com/office/drawing/2014/main" id="{E1E24279-BA79-E4A5-A657-4AF9A9B277C7}"/>
                  </a:ext>
                </a:extLst>
              </p14:cNvPr>
              <p14:cNvContentPartPr/>
              <p14:nvPr/>
            </p14:nvContentPartPr>
            <p14:xfrm>
              <a:off x="7190790" y="1798920"/>
              <a:ext cx="1479240" cy="50400"/>
            </p14:xfrm>
          </p:contentPart>
        </mc:Choice>
        <mc:Fallback xmlns="">
          <p:pic>
            <p:nvPicPr>
              <p:cNvPr id="11" name="Рукописный ввод 10">
                <a:extLst>
                  <a:ext uri="{FF2B5EF4-FFF2-40B4-BE49-F238E27FC236}">
                    <a16:creationId xmlns:a16="http://schemas.microsoft.com/office/drawing/2014/main" id="{E1E24279-BA79-E4A5-A657-4AF9A9B277C7}"/>
                  </a:ext>
                </a:extLst>
              </p:cNvPr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173150" y="1780920"/>
                <a:ext cx="1514880" cy="86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12" name="Рукописный ввод 11">
                <a:extLst>
                  <a:ext uri="{FF2B5EF4-FFF2-40B4-BE49-F238E27FC236}">
                    <a16:creationId xmlns:a16="http://schemas.microsoft.com/office/drawing/2014/main" id="{386A3EE8-68E0-8319-6127-E2CE6D68ED33}"/>
                  </a:ext>
                </a:extLst>
              </p14:cNvPr>
              <p14:cNvContentPartPr/>
              <p14:nvPr/>
            </p14:nvContentPartPr>
            <p14:xfrm>
              <a:off x="7552590" y="2685600"/>
              <a:ext cx="3342600" cy="68040"/>
            </p14:xfrm>
          </p:contentPart>
        </mc:Choice>
        <mc:Fallback xmlns="">
          <p:pic>
            <p:nvPicPr>
              <p:cNvPr id="12" name="Рукописный ввод 11">
                <a:extLst>
                  <a:ext uri="{FF2B5EF4-FFF2-40B4-BE49-F238E27FC236}">
                    <a16:creationId xmlns:a16="http://schemas.microsoft.com/office/drawing/2014/main" id="{386A3EE8-68E0-8319-6127-E2CE6D68ED33}"/>
                  </a:ext>
                </a:extLst>
              </p:cNvPr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7534950" y="2667600"/>
                <a:ext cx="3378240" cy="10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3" name="Рукописный ввод 12">
                <a:extLst>
                  <a:ext uri="{FF2B5EF4-FFF2-40B4-BE49-F238E27FC236}">
                    <a16:creationId xmlns:a16="http://schemas.microsoft.com/office/drawing/2014/main" id="{FCDA9694-911F-9B1D-FD75-0BC3A99B54C3}"/>
                  </a:ext>
                </a:extLst>
              </p14:cNvPr>
              <p14:cNvContentPartPr/>
              <p14:nvPr/>
            </p14:nvContentPartPr>
            <p14:xfrm>
              <a:off x="2657310" y="2885040"/>
              <a:ext cx="2275920" cy="50040"/>
            </p14:xfrm>
          </p:contentPart>
        </mc:Choice>
        <mc:Fallback xmlns="">
          <p:pic>
            <p:nvPicPr>
              <p:cNvPr id="13" name="Рукописный ввод 12">
                <a:extLst>
                  <a:ext uri="{FF2B5EF4-FFF2-40B4-BE49-F238E27FC236}">
                    <a16:creationId xmlns:a16="http://schemas.microsoft.com/office/drawing/2014/main" id="{FCDA9694-911F-9B1D-FD75-0BC3A99B54C3}"/>
                  </a:ext>
                </a:extLst>
              </p:cNvPr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639310" y="2867400"/>
                <a:ext cx="2311560" cy="85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5608662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101B878-7CCD-EAB7-005E-C96431C861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indent="0" algn="ctr">
              <a:lnSpc>
                <a:spcPct val="107000"/>
              </a:lnSpc>
              <a:buNone/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Примерная «формула» построения </a:t>
            </a: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цели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=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глагол (отглагольное существительное)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или словосочетание, управляющее педагогической деятельностью (</a:t>
            </a:r>
            <a:r>
              <a:rPr lang="ru-RU" sz="2200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развивать, приобщать, воспитывать…</a:t>
            </a:r>
            <a:r>
              <a:rPr lang="ru-RU" sz="26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субъект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 (</a:t>
            </a:r>
            <a:r>
              <a:rPr lang="ru-RU" sz="2200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 обучающихся, детей младшего школьного возраста, личность…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объект педагогической деятельности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200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творческие способности, самостоятельность, гражданскую идентичность, здоровый образ жизни, какие-то качества личности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 </a:t>
            </a:r>
            <a:r>
              <a:rPr lang="ru-RU" sz="2800" b="1" spc="-2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+ ведущее средство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ru-RU" sz="2200" i="1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краеведение, художественное слово, народная культура, моделирование одежды, какая-то деятельность</a:t>
            </a: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)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BAB2D19-B98E-C87B-FB5C-7F777AC55A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71"/>
            <a:ext cx="10516511" cy="12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748865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715A2AD-C40A-56FF-A1AD-6308E1239B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ЦЕЛЬ ПРОГРАММЫ </a:t>
            </a:r>
          </a:p>
          <a:p>
            <a:pPr marL="0" indent="0" algn="ctr">
              <a:buNone/>
            </a:pPr>
            <a:r>
              <a:rPr lang="ru-RU" sz="28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ПРИМЕРЫ </a:t>
            </a:r>
            <a:r>
              <a:rPr lang="ru-RU" sz="2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отглагольных существительных</a:t>
            </a:r>
          </a:p>
          <a:p>
            <a:pPr marL="0" indent="0" algn="ctr"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Помощь, развитие, приобщение, формирование, обеспечение, обучение, воспитание, расширение, поддержка, адаптация, социализация, содействие, реализация…….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0C824651-64F4-324A-D700-E14C86E52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71"/>
            <a:ext cx="10516511" cy="12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996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129E078-5E31-CC8A-C9F4-AD5D9E524A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478" y="133815"/>
            <a:ext cx="11731083" cy="6724185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п.3 Порядка организации и осуществления образовательной деятельности по дополнительным общеобразовательным программам</a:t>
            </a:r>
            <a:r>
              <a:rPr lang="ru-RU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утвержденного приказом Министерства образования и науки Российской Федерации от </a:t>
            </a:r>
            <a:r>
              <a:rPr lang="ru-RU" sz="1600" kern="1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9 ноября 2018 года № 196 (с</a:t>
            </a:r>
            <a:r>
              <a:rPr lang="ru-RU" sz="1600" dirty="0">
                <a:solidFill>
                  <a:srgbClr val="444444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изменениями)</a:t>
            </a: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6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Образовательная деятельность по дополнительным общеобразовательным программам должна быть направлена на: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и развитие творческих способностей учащихся (указать, каких именно, в соответствии с направлением творчества);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удовлетворение индивидуальных потребностей обучающихся в интеллектуальном, нравственном, художественно-эстетическом развитии, а также в занятиях физической культурой и спортом;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укрепление здоровья, формирование культуры здорового и безопасного образа жизни;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обеспечение духовно-нравственного, гражданско-патриотического, военно-патриотического, трудового воспитания учащихся;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выявление, развитие и поддержку талантливых обучающихся, а также лиц, проявивших выдающиеся способности;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и обеспечение необходимых условий для личностного развития, профессионального самоопределения и творческого труда обучающихся;</a:t>
            </a:r>
          </a:p>
          <a:p>
            <a:pPr lvl="0" algn="just">
              <a:lnSpc>
                <a:spcPct val="107000"/>
              </a:lnSpc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создание условий для получения начальных знаний, умений, навыков в области физической культуры и спорта, для дальнейшего освоения этапов спортивной подготовки;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социализацию и адаптацию учащихся к жизни в обществе; </a:t>
            </a:r>
          </a:p>
          <a:p>
            <a:pPr marL="0" indent="0">
              <a:buNone/>
            </a:pPr>
            <a:r>
              <a:rPr lang="ru-RU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формирование общей культуры учащихся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9966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31F8383-A9B8-A235-E075-99E241C5A8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7" y="1320002"/>
            <a:ext cx="11508058" cy="4856961"/>
          </a:xfrm>
        </p:spPr>
        <p:txBody>
          <a:bodyPr>
            <a:norm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6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Цель и задачи программы</a:t>
            </a:r>
          </a:p>
          <a:p>
            <a:pPr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соответствии с Письмом Министерства образования и науки РФ от 11 декабря 2006 г. № 06-1844 «О примерных требованиях к программам дополнительного образования детей» задачи дополнительной общеобразовательной программы должны быть направлены на обеспечение обучения, развития, воспитания детей.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4988" marR="53975" indent="-534988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обучающие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534988" indent="-5349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развивающие </a:t>
            </a:r>
          </a:p>
          <a:p>
            <a:pPr marL="534988" indent="-534988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2800" spc="-2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воспитательные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C8000395-D44F-4848-8E15-D3AF9DC6CE4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71"/>
            <a:ext cx="10516511" cy="12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98759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40761A81-F3E9-2110-129C-F363A42FBF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9111" y="1320002"/>
            <a:ext cx="10515600" cy="5537998"/>
          </a:xfrm>
        </p:spPr>
        <p:txBody>
          <a:bodyPr>
            <a:normAutofit fontScale="625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реализации программы</a:t>
            </a:r>
            <a:endParaRPr lang="ru-RU" sz="3800" dirty="0">
              <a:solidFill>
                <a:srgbClr val="1DA2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Условия набора в коллектив 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Условия формирования групп 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Количество детей в группе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образовательного процесса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Формы проведения занятий 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Формы организации деятельности учащихся на занятии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Форма обучения, язык обучения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Материально-техническое оснащение </a:t>
            </a:r>
          </a:p>
          <a:p>
            <a:pPr marL="446088" indent="-446088">
              <a:lnSpc>
                <a:spcPct val="16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ru-RU" sz="3800" dirty="0">
                <a:latin typeface="Arial" panose="020B0604020202020204" pitchFamily="34" charset="0"/>
                <a:cs typeface="Arial" panose="020B0604020202020204" pitchFamily="34" charset="0"/>
              </a:rPr>
              <a:t>Кадровое обеспечение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D49ACF-8642-9F22-BB17-6EAF512918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71"/>
            <a:ext cx="10516511" cy="12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22297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E07D5013-2104-BC9A-3F4A-33D0094904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71"/>
            <a:ext cx="10516511" cy="1277931"/>
          </a:xfrm>
          <a:prstGeom prst="rect">
            <a:avLst/>
          </a:prstGeom>
        </p:spPr>
      </p:pic>
      <p:sp>
        <p:nvSpPr>
          <p:cNvPr id="7" name="Объект 6">
            <a:extLst>
              <a:ext uri="{FF2B5EF4-FFF2-40B4-BE49-F238E27FC236}">
                <a16:creationId xmlns:a16="http://schemas.microsoft.com/office/drawing/2014/main" id="{91BE3A0E-205C-6AF6-6BAC-595A4E4B3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реализации программы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srgbClr val="1DA2B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4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Особенности организации образовательного процесса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раскрывается особое построение содержания и хода освоения программы: (модули, сетевое, дистанционные технологи и ЭОР, особенности каждого года обучения, разноуровневость, индивидуальные планы, выходы, экскурсии , аудиторные и внеаудиторные занятия….) </a:t>
            </a:r>
          </a:p>
        </p:txBody>
      </p:sp>
    </p:spTree>
    <p:extLst>
      <p:ext uri="{BB962C8B-B14F-4D97-AF65-F5344CB8AC3E}">
        <p14:creationId xmlns:p14="http://schemas.microsoft.com/office/powerpoint/2010/main" val="2448804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28B5AAA-B5FD-3D79-6771-9E2E157EF1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351" y="1825624"/>
            <a:ext cx="11363093" cy="4753595"/>
          </a:xfrm>
        </p:spPr>
        <p:txBody>
          <a:bodyPr>
            <a:normAutofit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реализации программы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rgbClr val="1DA2B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ru-RU" sz="24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проведения занятий (</a:t>
            </a:r>
            <a:r>
              <a:rPr lang="ru-RU" sz="2000" b="1" i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</a:t>
            </a:r>
            <a:r>
              <a:rPr lang="ru-RU" sz="24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indent="110490" algn="just">
              <a:lnSpc>
                <a:spcPct val="107000"/>
              </a:lnSpc>
              <a:spcAft>
                <a:spcPts val="800"/>
              </a:spcAft>
            </a:pPr>
            <a:r>
              <a:rPr lang="ru-RU" sz="2400" i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акция, аукцион, встреча, выставка, гостиная, диспут, защита проектов, игра, концерт, конкурс, конференция, круглый стол, лабораторное занятие, лекция, мастер-класс, олимпиада, поход, праздник, презентация, репетиция, семинар, соревнование, спектакль, творческая мастерская, творческий отчет, тренинг, турнир, фестиваль, чемпионат, экзамен, экскурсия, экспедиция, ярмарка, виртуальная экскурсия, видео-лекция, онлайн консультация, вебинар, чат-занятия, веб-занятия (конференции, семинары, деловые игры, практикумы и другие) и др.</a:t>
            </a: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sz="2400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59F23E12-5F13-CD19-E6AB-E0528D26CE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2071"/>
            <a:ext cx="10516511" cy="1277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915576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7A18DD0-1BF5-19B7-3B38-CD39B74C7B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271"/>
            <a:ext cx="11127059" cy="5132736"/>
          </a:xfrm>
        </p:spPr>
        <p:txBody>
          <a:bodyPr>
            <a:normAutofit fontScale="77500" lnSpcReduction="20000"/>
          </a:bodyPr>
          <a:lstStyle/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34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Условия реализации программы</a:t>
            </a:r>
            <a:endParaRPr kumimoji="0" lang="ru-RU" sz="3400" b="0" i="0" u="none" strike="noStrike" kern="1200" cap="none" spc="0" normalizeH="0" baseline="0" noProof="0" dirty="0">
              <a:ln>
                <a:noFill/>
              </a:ln>
              <a:solidFill>
                <a:srgbClr val="1DA2BD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Формы организации деятельности учащихся на занятии </a:t>
            </a: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32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фронтальная: </a:t>
            </a:r>
            <a:r>
              <a:rPr lang="ru-RU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работа педагога со всеми учащимися одновременно (беседа, показ, объяснение и т.п.)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32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коллективная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(</a:t>
            </a:r>
            <a:r>
              <a:rPr lang="ru-RU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ансамблевая): организация проблемно-поискового или творческого взаимодействия между всеми детьми одновременно (репетиция, постановочная работа, концерт, создание коллективного панно и т.п.)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32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групповая: </a:t>
            </a:r>
            <a:r>
              <a:rPr lang="ru-RU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организация работы (совместные действия, общение, взаимопомощь) в малых группах, в т.ч. в парах, для выполнения определенных задач; задание выполняется таким образом, чтобы был виден вклад каждого учащегося (группы могут выполнять одинаковые или разные задания, состав группы может меняться в зависимости от цели деятельности)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20000"/>
              </a:lnSpc>
              <a:spcBef>
                <a:spcPts val="0"/>
              </a:spcBef>
              <a:buFont typeface="Symbol" panose="05050102010706020507" pitchFamily="18" charset="2"/>
              <a:buChar char=""/>
            </a:pPr>
            <a:r>
              <a:rPr lang="ru-RU" sz="32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индивидуальная:</a:t>
            </a:r>
            <a:r>
              <a:rPr lang="ru-RU" sz="29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ru-RU" sz="2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организуется для работы с одаренными детьми, солистами, для коррекции пробелов в знаниях и отработки отдельных навыков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1F9B794B-1C88-AEC1-2C98-5F01929B58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10516511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3032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E217C7-9CE8-20EE-B4FC-5C42FFC79F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270"/>
            <a:ext cx="10959790" cy="5321251"/>
          </a:xfrm>
        </p:spPr>
        <p:txBody>
          <a:bodyPr>
            <a:normAutofit fontScale="475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51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Планируемые результаты освоения программы</a:t>
            </a:r>
            <a:endParaRPr lang="ru-RU" sz="4200" b="1" dirty="0">
              <a:solidFill>
                <a:srgbClr val="1DA2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Личностные результаты</a:t>
            </a:r>
          </a:p>
          <a:p>
            <a:pPr marL="342900" lvl="0" indent="-342900" algn="just">
              <a:lnSpc>
                <a:spcPct val="107000"/>
              </a:lnSpc>
              <a:buFont typeface="Symbol" panose="05050102010706020507" pitchFamily="18" charset="2"/>
              <a:buChar char=""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сформировавшиеся в образовательном процессе качества личности; мировоззрение, убеждения, нравственные	принципы, система ценностных отношений учащихся к себе, другим людям, профессиональной деятельности, гражданским правам и обязанностям, государственному строю, духовной сфере, общественной жизни;</a:t>
            </a: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результаты, отражающие социальную активность, общественную деятельность: сформированность общественной активности личности, гражданской позиции, культуры общения и поведения в социуме, навыков здорового образа жизни, самоопределение, нравственно-этическая ориентация и др.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Метапредметные результаты </a:t>
            </a: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освоенные учащимися общие способы деятельности, ключевые компетенции, применимые как в рамках образовательного процесса, так и при решении проблем в реальных жизненных ситуациях.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Предметные результаты </a:t>
            </a:r>
            <a:r>
              <a:rPr lang="ru-RU" sz="3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– освоенный учащимися опыт специфической деятельности по получению продукта/нового знания, его преобразованию и применению: знания и умения, конкретные элементы практического опыта – навыки или предпрофессиональные/предметные компетенции – конструкторская, техническая, технологическая и т.п.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96756B9E-EE00-1D23-3954-F32FBABD97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10516511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899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5B8A915-1AE5-7341-D8FE-8566DCA958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654" y="371475"/>
            <a:ext cx="10515600" cy="1781175"/>
          </a:xfrm>
          <a:solidFill>
            <a:srgbClr val="1DA2BD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от 29.12.2012 г. № 273 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b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6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Гл.1, ст. 2 п. 9</a:t>
            </a:r>
            <a:br>
              <a:rPr lang="ru-RU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B780AE-60E9-EB70-1EF0-7F3FF8522B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8828" y="2713899"/>
            <a:ext cx="10639425" cy="3347267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комплекс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основных характеристик образования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объем, содержание, планируемые результаты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организационно-педагогических условий, форм аттестации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…, который 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представлен в виде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учебного плана, календарного учебного графика,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u="sng" dirty="0">
                <a:latin typeface="Arial" panose="020B0604020202020204" pitchFamily="34" charset="0"/>
                <a:cs typeface="Arial" panose="020B0604020202020204" pitchFamily="34" charset="0"/>
              </a:rPr>
              <a:t>рабочих программ учебных предметов, курсов, дисциплин (модулей</a:t>
            </a:r>
            <a:r>
              <a:rPr lang="ru-RU" i="1" dirty="0">
                <a:latin typeface="Arial" panose="020B0604020202020204" pitchFamily="34" charset="0"/>
                <a:cs typeface="Arial" panose="020B0604020202020204" pitchFamily="34" charset="0"/>
              </a:rPr>
              <a:t>), иных компонентов, а так же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оценочных и методических материалов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2788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CCC9F23-BD30-0EF7-939C-3389E5CF21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80270"/>
            <a:ext cx="10515600" cy="5265495"/>
          </a:xfrm>
        </p:spPr>
        <p:txBody>
          <a:bodyPr>
            <a:normAutofit lnSpcReduction="1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kumimoji="0" lang="ru-RU" sz="30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Планируемые результаты освоения программы </a:t>
            </a:r>
          </a:p>
          <a:p>
            <a:pPr indent="54038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Планируемые результаты</a:t>
            </a:r>
            <a:r>
              <a:rPr lang="ru-RU" sz="280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формулируются </a:t>
            </a: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 учетом цели и задач</a:t>
            </a:r>
            <a:r>
              <a:rPr lang="ru-RU" sz="280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обучения, развития и воспитания.  Кроме того, планирование и формулирование результатов освоения программы происходит во взаимосвязи с выбором </a:t>
            </a: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 контроля, методик и диагностик</a:t>
            </a:r>
            <a:r>
              <a:rPr lang="ru-RU" sz="2800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</a:t>
            </a: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позволяющих определить достижение учащимися планируемых результатов! 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07000"/>
              </a:lnSpc>
              <a:spcAft>
                <a:spcPts val="800"/>
              </a:spcAft>
            </a:pP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Планируемые результаты и формы их контроля </a:t>
            </a: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следует учитывать при проектировании </a:t>
            </a: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содержания и составлении учебно-тематического плана</a:t>
            </a:r>
            <a:endParaRPr lang="ru-RU" sz="2400" dirty="0">
              <a:solidFill>
                <a:srgbClr val="1DA2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6AB152CA-81AF-1C72-CA29-6C5A6972D4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0"/>
            <a:ext cx="10516511" cy="1280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304275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DC8B940-4612-5416-894D-D95286FBBE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1104756" cy="4351338"/>
          </a:xfrm>
        </p:spPr>
        <p:txBody>
          <a:bodyPr/>
          <a:lstStyle/>
          <a:p>
            <a:pPr marL="0" indent="0" algn="just">
              <a:buNone/>
            </a:pPr>
            <a:r>
              <a:rPr kumimoji="0" lang="ru-RU" sz="280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ФЗ от 29.12.2012 г. № 273 «Об образовании в Российской Федерации» 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Ст. 2 п. 22 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учебный план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который определяет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перечень, трудоемкость</a:t>
            </a:r>
            <a:r>
              <a:rPr lang="ru-RU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последовательность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распределение по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периодам обучения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учебных предметов, курсов, дисциплин (модулей), практики, иных видов учебной деятельности и, если иное не установлено настоящим Федеральным законом,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формы промежуточной аттестации обучающихся</a:t>
            </a: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512D02C-489E-37D3-B7A5-5B7684D18261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B4A9675F-32D8-EC6F-6AD2-E1786F63B3AF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УЧЕБНЫЙ ПЛАН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66076258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EB4E46-2FF0-11BD-8D0C-372D928406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0125" y="1352612"/>
            <a:ext cx="10515600" cy="559682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dirty="0"/>
              <a:t>ПРИМЕР ЗАПОЛНЕНИЯ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F53A095F-299D-EEE1-FE33-8D0C594C8DB3}"/>
              </a:ext>
            </a:extLst>
          </p:cNvPr>
          <p:cNvSpPr txBox="1">
            <a:spLocks/>
          </p:cNvSpPr>
          <p:nvPr/>
        </p:nvSpPr>
        <p:spPr>
          <a:xfrm>
            <a:off x="1000125" y="187024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2EBCA4F9-B3AB-206B-C4E5-16E931A47B5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7961529"/>
              </p:ext>
            </p:extLst>
          </p:nvPr>
        </p:nvGraphicFramePr>
        <p:xfrm>
          <a:off x="431180" y="897063"/>
          <a:ext cx="11329639" cy="5162288"/>
        </p:xfrm>
        <a:graphic>
          <a:graphicData uri="http://schemas.openxmlformats.org/drawingml/2006/table">
            <a:tbl>
              <a:tblPr/>
              <a:tblGrid>
                <a:gridCol w="546410">
                  <a:extLst>
                    <a:ext uri="{9D8B030D-6E8A-4147-A177-3AD203B41FA5}">
                      <a16:colId xmlns:a16="http://schemas.microsoft.com/office/drawing/2014/main" val="4110090269"/>
                    </a:ext>
                  </a:extLst>
                </a:gridCol>
                <a:gridCol w="3590693">
                  <a:extLst>
                    <a:ext uri="{9D8B030D-6E8A-4147-A177-3AD203B41FA5}">
                      <a16:colId xmlns:a16="http://schemas.microsoft.com/office/drawing/2014/main" val="4245760737"/>
                    </a:ext>
                  </a:extLst>
                </a:gridCol>
                <a:gridCol w="747131">
                  <a:extLst>
                    <a:ext uri="{9D8B030D-6E8A-4147-A177-3AD203B41FA5}">
                      <a16:colId xmlns:a16="http://schemas.microsoft.com/office/drawing/2014/main" val="3117518485"/>
                    </a:ext>
                  </a:extLst>
                </a:gridCol>
                <a:gridCol w="836342">
                  <a:extLst>
                    <a:ext uri="{9D8B030D-6E8A-4147-A177-3AD203B41FA5}">
                      <a16:colId xmlns:a16="http://schemas.microsoft.com/office/drawing/2014/main" val="2465313129"/>
                    </a:ext>
                  </a:extLst>
                </a:gridCol>
                <a:gridCol w="716965">
                  <a:extLst>
                    <a:ext uri="{9D8B030D-6E8A-4147-A177-3AD203B41FA5}">
                      <a16:colId xmlns:a16="http://schemas.microsoft.com/office/drawing/2014/main" val="1634086062"/>
                    </a:ext>
                  </a:extLst>
                </a:gridCol>
                <a:gridCol w="4892098">
                  <a:extLst>
                    <a:ext uri="{9D8B030D-6E8A-4147-A177-3AD203B41FA5}">
                      <a16:colId xmlns:a16="http://schemas.microsoft.com/office/drawing/2014/main" val="3984356311"/>
                    </a:ext>
                  </a:extLst>
                </a:gridCol>
              </a:tblGrid>
              <a:tr h="184576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Название раздела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Кол-во часов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Формы контроля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2533926"/>
                  </a:ext>
                </a:extLst>
              </a:tr>
              <a:tr h="48023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Теория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Практика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4021071"/>
                  </a:ext>
                </a:extLst>
              </a:tr>
              <a:tr h="6786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Путешествие как способ изучения мира…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Собеседование. Опрос.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Практическое задание «Мое семейное путешествие»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6712311"/>
                  </a:ext>
                </a:extLst>
              </a:tr>
              <a:tr h="5410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земель Водской пятины - к Санкт-Петербургу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практических и тестовых заданий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12463905"/>
                  </a:ext>
                </a:extLst>
              </a:tr>
              <a:tr h="5410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Дороги, дороги…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практических и тестовых заданий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6092594"/>
                  </a:ext>
                </a:extLst>
              </a:tr>
              <a:tr h="5410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Обыватели пригородов Санкт-Петербурга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практических и тестовых заданий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8828357"/>
                  </a:ext>
                </a:extLst>
              </a:tr>
              <a:tr h="541018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r>
                        <a:rPr lang="ru-RU" sz="20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Ораниенбаум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практических и тестовых заданий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5924984"/>
                  </a:ext>
                </a:extLst>
              </a:tr>
              <a:tr h="775790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15000"/>
                        </a:lnSpc>
                        <a:spcAft>
                          <a:spcPts val="800"/>
                        </a:spcAft>
                        <a:buFont typeface="+mj-lt"/>
                        <a:buNone/>
                        <a:tabLst>
                          <a:tab pos="450215" algn="l"/>
                        </a:tabLst>
                      </a:pP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 anchor="ctr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Итоговое занятие. Игра по станциям «Петергофская дорога». «Заседание клуба Путешествий»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Выполнение тестовых заданий, игра по станциям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8233656"/>
                  </a:ext>
                </a:extLst>
              </a:tr>
              <a:tr h="184576">
                <a:tc>
                  <a:txBody>
                    <a:bodyPr/>
                    <a:lstStyle/>
                    <a:p>
                      <a:pPr marL="228600" algn="just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200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108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86" marR="56086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800"/>
                        </a:spcAft>
                        <a:tabLst>
                          <a:tab pos="450215" algn="l"/>
                        </a:tabLs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193" marR="5193" marT="0" marB="0">
                    <a:lnL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68502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6560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B9785A27-C4B7-0D19-2208-906E942B62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Календарный учебный график </a:t>
            </a: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определяет даты начала и окончания учебного года, количество учебных недель, дней и часов, а также режим занятий. </a:t>
            </a:r>
            <a:b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</a:br>
            <a:endParaRPr lang="ru-RU" sz="28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Порядок утверждения Календарного учебного графика определяется локальным актом образовательной организации.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9845FC8-5DB2-7C43-C32E-599B20D596CD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DB062CE-C770-E360-7B65-322D13128740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КАЛЕНДАРНЫЙ УЧЕБНЫЙ ГРАФИК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946475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A639698E-FD07-B2F9-3238-C67ABF82F9E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3050662"/>
              </p:ext>
            </p:extLst>
          </p:nvPr>
        </p:nvGraphicFramePr>
        <p:xfrm>
          <a:off x="263047" y="2478726"/>
          <a:ext cx="11232714" cy="1961900"/>
        </p:xfrm>
        <a:graphic>
          <a:graphicData uri="http://schemas.openxmlformats.org/drawingml/2006/table">
            <a:tbl>
              <a:tblPr/>
              <a:tblGrid>
                <a:gridCol w="1628383">
                  <a:extLst>
                    <a:ext uri="{9D8B030D-6E8A-4147-A177-3AD203B41FA5}">
                      <a16:colId xmlns:a16="http://schemas.microsoft.com/office/drawing/2014/main" val="1600704810"/>
                    </a:ext>
                  </a:extLst>
                </a:gridCol>
                <a:gridCol w="1699745">
                  <a:extLst>
                    <a:ext uri="{9D8B030D-6E8A-4147-A177-3AD203B41FA5}">
                      <a16:colId xmlns:a16="http://schemas.microsoft.com/office/drawing/2014/main" val="3336830972"/>
                    </a:ext>
                  </a:extLst>
                </a:gridCol>
                <a:gridCol w="1867336">
                  <a:extLst>
                    <a:ext uri="{9D8B030D-6E8A-4147-A177-3AD203B41FA5}">
                      <a16:colId xmlns:a16="http://schemas.microsoft.com/office/drawing/2014/main" val="3715893283"/>
                    </a:ext>
                  </a:extLst>
                </a:gridCol>
                <a:gridCol w="1187467">
                  <a:extLst>
                    <a:ext uri="{9D8B030D-6E8A-4147-A177-3AD203B41FA5}">
                      <a16:colId xmlns:a16="http://schemas.microsoft.com/office/drawing/2014/main" val="1006118062"/>
                    </a:ext>
                  </a:extLst>
                </a:gridCol>
                <a:gridCol w="1348246">
                  <a:extLst>
                    <a:ext uri="{9D8B030D-6E8A-4147-A177-3AD203B41FA5}">
                      <a16:colId xmlns:a16="http://schemas.microsoft.com/office/drawing/2014/main" val="3198199517"/>
                    </a:ext>
                  </a:extLst>
                </a:gridCol>
                <a:gridCol w="1768568">
                  <a:extLst>
                    <a:ext uri="{9D8B030D-6E8A-4147-A177-3AD203B41FA5}">
                      <a16:colId xmlns:a16="http://schemas.microsoft.com/office/drawing/2014/main" val="1201077135"/>
                    </a:ext>
                  </a:extLst>
                </a:gridCol>
                <a:gridCol w="1732969">
                  <a:extLst>
                    <a:ext uri="{9D8B030D-6E8A-4147-A177-3AD203B41FA5}">
                      <a16:colId xmlns:a16="http://schemas.microsoft.com/office/drawing/2014/main" val="304589679"/>
                    </a:ext>
                  </a:extLst>
                </a:gridCol>
              </a:tblGrid>
              <a:tr h="131666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Год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обучения</a:t>
                      </a: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№ уч. группы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начала </a:t>
                      </a: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обучения по </a:t>
                      </a: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программе*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Дата </a:t>
                      </a: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окончания </a:t>
                      </a: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обучения по </a:t>
                      </a: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программе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учебных недель</a:t>
                      </a: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учебных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дней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Количество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учебных 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часов</a:t>
                      </a: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Режим</a:t>
                      </a:r>
                      <a:endParaRPr lang="ru-RU" sz="2000" kern="1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 latinLnBrk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занятий</a:t>
                      </a:r>
                      <a:r>
                        <a:rPr lang="ru-RU" sz="20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***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9743956"/>
                  </a:ext>
                </a:extLst>
              </a:tr>
              <a:tr h="645240"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г</a:t>
                      </a: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</a:t>
                      </a:r>
                      <a:r>
                        <a:rPr lang="ru-RU" sz="18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гр. №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100" kern="1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latinLnBrk="1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100" kern="1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152991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5C7BAC8-924E-0C86-80F0-D0FCD49B585D}"/>
              </a:ext>
            </a:extLst>
          </p:cNvPr>
          <p:cNvSpPr txBox="1"/>
          <p:nvPr/>
        </p:nvSpPr>
        <p:spPr>
          <a:xfrm>
            <a:off x="2120031" y="1449476"/>
            <a:ext cx="821394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КАЛЕНДАРНЫЙ УЧЕБНЫЙ ГРАФИК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«Название дополнительной общеразвивающей программы»</a:t>
            </a:r>
            <a:b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20______ - 20_____учебный год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E2F8BC-15AB-A385-08D8-CD9FB7F34174}"/>
              </a:ext>
            </a:extLst>
          </p:cNvPr>
          <p:cNvSpPr txBox="1"/>
          <p:nvPr/>
        </p:nvSpPr>
        <p:spPr>
          <a:xfrm>
            <a:off x="413879" y="4546546"/>
            <a:ext cx="11361107" cy="20313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Педагог д/о _______________ (ФИО, подпись)</a:t>
            </a:r>
          </a:p>
          <a:p>
            <a:endParaRPr lang="ru-RU" dirty="0"/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*устанавливается и утверждается приказом директора на конкретный учебный год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** в соответствии с объемом учебных часов в Учебно-тематическом плане  </a:t>
            </a:r>
          </a:p>
          <a:p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***количество занятий (учебных часов) в неделю на одну учебную группу, 1 академический час - 45 (30) минут в соответствии с СП 2.4.3648-20 от 28 сентября 2020 г. № 28.</a:t>
            </a:r>
          </a:p>
          <a:p>
            <a:endParaRPr lang="ru-RU" dirty="0"/>
          </a:p>
        </p:txBody>
      </p:sp>
      <p:sp>
        <p:nvSpPr>
          <p:cNvPr id="10" name="Заголовок 1">
            <a:extLst>
              <a:ext uri="{FF2B5EF4-FFF2-40B4-BE49-F238E27FC236}">
                <a16:creationId xmlns:a16="http://schemas.microsoft.com/office/drawing/2014/main" id="{5321169A-C17F-88C5-B534-E4191ABD4DC5}"/>
              </a:ext>
            </a:extLst>
          </p:cNvPr>
          <p:cNvSpPr txBox="1">
            <a:spLocks/>
          </p:cNvSpPr>
          <p:nvPr/>
        </p:nvSpPr>
        <p:spPr>
          <a:xfrm>
            <a:off x="836633" y="13436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986D572F-B362-1976-1057-5110D3BFBFA6}"/>
              </a:ext>
            </a:extLst>
          </p:cNvPr>
          <p:cNvSpPr txBox="1">
            <a:spLocks/>
          </p:cNvSpPr>
          <p:nvPr/>
        </p:nvSpPr>
        <p:spPr>
          <a:xfrm>
            <a:off x="1655002" y="780036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28600" marR="0" lvl="0" indent="0" algn="ctr" defTabSz="914400" rtl="0" eaLnBrk="1" fontAlgn="auto" latinLnBrk="0" hangingPunct="1">
              <a:lnSpc>
                <a:spcPct val="107000"/>
              </a:lnSpc>
              <a:spcBef>
                <a:spcPts val="1000"/>
              </a:spcBef>
              <a:spcAft>
                <a:spcPts val="8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КАЛЕНДАРНЫЙ УЧЕБНЫЙ ГРАФИК</a:t>
            </a:r>
            <a:endParaRPr kumimoji="0" lang="ru-RU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988859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2AFB7A8-3C0B-5908-10D2-735135CE5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124"/>
            <a:ext cx="10515600" cy="4972049"/>
          </a:xfrm>
        </p:spPr>
        <p:txBody>
          <a:bodyPr>
            <a:normAutofit lnSpcReduction="10000"/>
          </a:bodyPr>
          <a:lstStyle/>
          <a:p>
            <a:pPr marL="457200" indent="540385" algn="just">
              <a:lnSpc>
                <a:spcPct val="107000"/>
              </a:lnSpc>
              <a:tabLst>
                <a:tab pos="450215" algn="l"/>
              </a:tabLst>
            </a:pP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Содержание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программы раскрывается через </a:t>
            </a: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описание разделов и тем 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программы </a:t>
            </a: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соответствии 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 последовательностью, заданной </a:t>
            </a: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учебным планом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включая описание теоретической и практической частей.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57200" indent="540385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«Теории» 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телеграфным стилем (в именительном падеже) перечисляются основные теоретические вопросы, которые раскрывают тему (без методики), называются изучаемые ключевые понятия, факты, идеи.</a:t>
            </a:r>
            <a:endParaRPr lang="ru-RU" sz="26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540385" algn="just">
              <a:lnSpc>
                <a:spcPct val="107000"/>
              </a:lnSpc>
              <a:spcAft>
                <a:spcPts val="800"/>
              </a:spcAft>
            </a:pP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«Практике» 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описывается практическая деятельность учащихся. </a:t>
            </a:r>
            <a:r>
              <a:rPr lang="ru-RU" sz="2000" i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 планировании экскурсий желательно указывать тему и возможные места проведения экскурсии.</a:t>
            </a:r>
            <a:endParaRPr lang="ru-RU" sz="2000" i="1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8A886EB3-F3BB-08F4-1B60-70D354E2CA7B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8E320CEF-2688-1E7D-5E8B-E3C86D7D2196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</a:p>
        </p:txBody>
      </p:sp>
    </p:spTree>
    <p:extLst>
      <p:ext uri="{BB962C8B-B14F-4D97-AF65-F5344CB8AC3E}">
        <p14:creationId xmlns:p14="http://schemas.microsoft.com/office/powerpoint/2010/main" val="11223848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0D312B3-E984-2B37-F5E9-B38AF52502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8764"/>
            <a:ext cx="11071302" cy="5214936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Входной контроль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проводится с целью выявления начального уровня образовательных возможностей обучающихся при зачислении в учебную группу.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Текущий контроль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осуществляется на занятиях в течение всего учебного года с целью оценки уровня и качества освоения тем/разделов программы, а также с целью отслеживания динамики развития ценностных ориентаций и значимых (ключевых) компетенций обучающихся.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Промежуточный контроль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оценка уровня и качества освоения обучающимися программы по итогам освоения разделов или ключевых тем данной программы, или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\и проводится в конце 1 и 2 полугодия. 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Итоговый контроль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– проводится по завершению обучения по программе: в конце 2 полугодия с целью выявления уровня и качества освоения программы обучающимися.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117FB0C-012D-0807-706B-763DB57AC928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452C864A-A19C-526A-0815-60DE1F66103C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63455672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7BE469D-1332-B22F-D136-83EDCE77CB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125"/>
            <a:ext cx="11037849" cy="549050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ФОРМЫ, ПЕРИОДИЧНОСТЬ И ПОРЯДОК АТТЕСТАЦИИ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зависимости от направленности программы </a:t>
            </a:r>
            <a:r>
              <a:rPr lang="ru-RU" sz="26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формами контроля </a:t>
            </a:r>
            <a:r>
              <a:rPr lang="ru-RU" sz="26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могут быть следующие: </a:t>
            </a:r>
          </a:p>
          <a:p>
            <a:pPr indent="450215" algn="just">
              <a:lnSpc>
                <a:spcPct val="107000"/>
              </a:lnSpc>
              <a:spcAft>
                <a:spcPts val="800"/>
              </a:spcAft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педагогическое наблюдение, выполнение практических заданий педагога, анализ на каждом занятии педагогом и обучающимися качества выполнения работ и приобретенных навыков общения, устный и письменный опрос, выполнение тестовых заданий, творческий показ, спектакль, семинар, конференция, зачет, контрольная работа, выставка, конкурс, фестиваль, концерт, соревнование, сдача нормативов, презентация проектов, анализ участия коллектива и каждого обучающегося в мероприятиях и другие.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1DBB510-32C3-9351-9982-9A4B2B0667BE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FC0531-8599-A806-B0EB-F52942B7F881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28744638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C4777F3-FBA8-7AC3-2B4A-1CC450A7C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35125"/>
            <a:ext cx="10515600" cy="4351338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ФОРМЫ, ПЕРИОДИЧНОСТЬ И ПОРЯДОК АТТЕСТАЦИИ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solidFill>
                  <a:srgbClr val="1DA2BD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4A669068-C951-068D-787F-BCFF9CCB400E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01EE01AD-769E-E958-AF6B-BDCC2EDC6501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79EF15E1-80A3-E0BF-D70A-8E6232BBF1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0495" y="2750819"/>
            <a:ext cx="11139941" cy="3315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354973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2464BB-8F44-F798-4628-E9BB0337F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83166" y="373411"/>
            <a:ext cx="10515600" cy="1325563"/>
          </a:xfrm>
          <a:solidFill>
            <a:srgbClr val="1DA2BD"/>
          </a:solidFill>
        </p:spPr>
        <p:txBody>
          <a:bodyPr>
            <a:normAutofit/>
          </a:bodyPr>
          <a:lstStyle/>
          <a:p>
            <a:pPr algn="ctr"/>
            <a:r>
              <a:rPr lang="ru-RU" sz="2800" b="1" dirty="0">
                <a:latin typeface="Arial" panose="020B0604020202020204" pitchFamily="34" charset="0"/>
                <a:cs typeface="Arial" panose="020B0604020202020204" pitchFamily="34" charset="0"/>
              </a:rPr>
              <a:t>Вопросы для самоконтроля при проектировании ДООП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27F5130-B04F-16D3-233D-9E06FB95DF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85000" lnSpcReduction="20000"/>
          </a:bodyPr>
          <a:lstStyle/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 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Поставленные задачи приведут к достижению заданной цели?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Что мы ожидаем получить в результатах? Планируемые результаты соответствуют тем задачам, что мы поставили?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Содержание!!! Наполнено ли тем материалом, который позволит решить поставленные задачи?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Осваивая материал содержания, обучающиеся смогут прийти к тем результатам, которые мы запланировали?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5) Те формы контроля, которые мы выбрали позволяют проверить результаты?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i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ru-RU" sz="2800" i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Параметры в диагностике соответствуют ли задачам и результатам?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7482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517B363-6903-4736-4CE0-268165FFCA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СТРУКТУРА ДООП</a:t>
            </a:r>
          </a:p>
          <a:p>
            <a:pPr marL="0" indent="0" algn="ctr"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титульный лист,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пояснительная записка,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учебно-тематический план (учебный план),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календарный учебный график,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содержание /рабочая программа,*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3E5E1A7-A697-540F-447B-7DB14C73C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190501"/>
            <a:ext cx="10515600" cy="1371600"/>
          </a:xfrm>
          <a:solidFill>
            <a:srgbClr val="1DA2BD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br>
              <a:rPr lang="ru-RU" sz="44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ФЗ от 29.12.2012 г. № 273 </a:t>
            </a:r>
            <a:b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«Об образовании в Российской Федерации» </a:t>
            </a:r>
            <a:b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1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Гл.1, ст. 2 п. 9</a:t>
            </a:r>
            <a:br>
              <a:rPr lang="ru-RU" sz="3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3100" dirty="0"/>
          </a:p>
        </p:txBody>
      </p:sp>
    </p:spTree>
    <p:extLst>
      <p:ext uri="{BB962C8B-B14F-4D97-AF65-F5344CB8AC3E}">
        <p14:creationId xmlns:p14="http://schemas.microsoft.com/office/powerpoint/2010/main" val="82784148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CB9D2BF-D9BF-FE42-F19D-BF82BBFFAD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2649" y="1311740"/>
            <a:ext cx="11271095" cy="5462121"/>
          </a:xfrm>
        </p:spPr>
        <p:txBody>
          <a:bodyPr>
            <a:normAutofit fontScale="250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  <a:tabLst>
                <a:tab pos="3138170" algn="l"/>
              </a:tabLst>
            </a:pPr>
            <a:r>
              <a:rPr lang="ru-RU" sz="64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Возможные формы фиксации результатов:</a:t>
            </a:r>
            <a:endParaRPr lang="ru-RU" sz="6400" b="1" dirty="0">
              <a:solidFill>
                <a:srgbClr val="1DA2BD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Диагностическая карта результатов освоения обучающимися дополнительной общеобразовательной программы «Название» 1полугодие, 2 полугодие.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Итоговая карта результатов освоения обучающимися дополнительной общеобразовательной программы «Название».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Информационная карта «Формирование метапредметных результатов обучающихся».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Карта наблюдений «Формирование метапредметных результатов обучающихся».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Информационная карта «Определение уровня развития личностных качеств обучающихся».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Карта наблюдений «Формирование личностных результатов обучающихся».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Информационная карта учета творческих достижений обучающихся (участие в концертах, фестивалях, соревнованиях, конкурсах).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Оценочные бланки и бланки тестовых заданий.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Анкета для родителей «Отношение родительской общественности к качеству образовательных услуг и степень удовлетворенности образовательным процессом в объединении».</a:t>
            </a:r>
          </a:p>
          <a:p>
            <a:pPr marL="0" lvl="0" indent="0" algn="just">
              <a:lnSpc>
                <a:spcPct val="107000"/>
              </a:lnSpc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Анкета для учащихся «Изучение интереса к занятиям у учащихся объединения»;</a:t>
            </a:r>
          </a:p>
          <a:p>
            <a:pPr marL="0" lv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6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Видеозаписи и фотографии выступлений коллектива, участия в соревнованиях, выставках </a:t>
            </a:r>
            <a:r>
              <a:rPr lang="ru-RU" sz="6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 другие, разработанные в учреждении</a:t>
            </a:r>
            <a:r>
              <a:rPr lang="ru-RU" sz="640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endParaRPr lang="ru-RU" sz="6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A9EA37B-2AFF-5449-1038-8791CFDC6D7A}"/>
              </a:ext>
            </a:extLst>
          </p:cNvPr>
          <p:cNvSpPr txBox="1">
            <a:spLocks/>
          </p:cNvSpPr>
          <p:nvPr/>
        </p:nvSpPr>
        <p:spPr>
          <a:xfrm>
            <a:off x="838200" y="84139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33FE7B2-7B63-09C5-6881-6C89BE6896D1}"/>
              </a:ext>
            </a:extLst>
          </p:cNvPr>
          <p:cNvSpPr txBox="1">
            <a:spLocks/>
          </p:cNvSpPr>
          <p:nvPr/>
        </p:nvSpPr>
        <p:spPr>
          <a:xfrm>
            <a:off x="1646197" y="697707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3444109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FA9D587-5830-D741-B540-04B5951D0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Учебно-методический комплекс дополнительной общеразвивающей программы может состоит из следующих компонентов: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Wingdings" panose="05000000000000000000" pitchFamily="2" charset="2"/>
              <a:buChar char="q"/>
            </a:pP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описание, применяемых педагогических методик и технологий</a:t>
            </a:r>
          </a:p>
          <a:p>
            <a:pPr marL="446088" indent="-446088">
              <a:buFont typeface="Wingdings" panose="05000000000000000000" pitchFamily="2" charset="2"/>
              <a:buChar char="q"/>
            </a:pPr>
            <a:r>
              <a:rPr lang="ru-RU" sz="2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информационные источники, используемые при реализации программы</a:t>
            </a:r>
            <a:endParaRPr lang="ru-RU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446088" indent="-446088">
              <a:buFont typeface="Wingdings" panose="05000000000000000000" pitchFamily="2" charset="2"/>
              <a:buChar char="q"/>
            </a:pPr>
            <a:r>
              <a:rPr lang="ru-RU" sz="2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система средств контроля результативности обучения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D75336A7-3B3C-0F8B-567B-62F7DDCD5E6F}"/>
              </a:ext>
            </a:extLst>
          </p:cNvPr>
          <p:cNvSpPr txBox="1">
            <a:spLocks/>
          </p:cNvSpPr>
          <p:nvPr/>
        </p:nvSpPr>
        <p:spPr>
          <a:xfrm>
            <a:off x="838200" y="250826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256340C-A016-9210-61EB-CD0EC60DF58C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302617171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4C33593-FDE7-E569-9600-42EB306FA4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14" y="1309684"/>
            <a:ext cx="11240429" cy="5548316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ru-RU" sz="50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Возможные педагогические технологии, применяемые на занятиях:  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дистанционные образовательные технологии и электронное обучение, информационно-коммуникативные технологии, 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личностно-ориентированного обучения,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индивидуализации обучения,</a:t>
            </a:r>
          </a:p>
          <a:p>
            <a:pPr marL="0" indent="0">
              <a:buNone/>
            </a:pPr>
            <a:r>
              <a:rPr lang="ru-RU" sz="4500" dirty="0" err="1">
                <a:latin typeface="Arial" panose="020B0604020202020204" pitchFamily="34" charset="0"/>
                <a:cs typeface="Arial" panose="020B0604020202020204" pitchFamily="34" charset="0"/>
              </a:rPr>
              <a:t>здоровьесберегающие</a:t>
            </a: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 технологии, 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проектного обучения, 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исследовательского (проблемного) обучения,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коллективной творческой деятельности,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педагогических мастерских,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игровые технологии,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кейс – технология,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«ТРИЗ»,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интегрированного обучения,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технологии уровневой дифференциации, 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развивающего обучения,</a:t>
            </a:r>
          </a:p>
          <a:p>
            <a:pPr marL="0" indent="0">
              <a:buNone/>
            </a:pPr>
            <a:r>
              <a:rPr lang="ru-RU" sz="4500" dirty="0">
                <a:latin typeface="Arial" panose="020B0604020202020204" pitchFamily="34" charset="0"/>
                <a:cs typeface="Arial" panose="020B0604020202020204" pitchFamily="34" charset="0"/>
              </a:rPr>
              <a:t>технология критического мышления,</a:t>
            </a:r>
          </a:p>
          <a:p>
            <a:pPr marL="0" indent="0">
              <a:buNone/>
            </a:pPr>
            <a:endParaRPr lang="ru-RU" sz="4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5419013-3372-8840-1E01-6607DEE55898}"/>
              </a:ext>
            </a:extLst>
          </p:cNvPr>
          <p:cNvSpPr txBox="1">
            <a:spLocks/>
          </p:cNvSpPr>
          <p:nvPr/>
        </p:nvSpPr>
        <p:spPr>
          <a:xfrm>
            <a:off x="838200" y="141287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4528F91-76A2-3237-204B-BCEF545FE183}"/>
              </a:ext>
            </a:extLst>
          </p:cNvPr>
          <p:cNvSpPr txBox="1">
            <a:spLocks/>
          </p:cNvSpPr>
          <p:nvPr/>
        </p:nvSpPr>
        <p:spPr>
          <a:xfrm>
            <a:off x="1719378" y="77946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298287829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F235B5C-BA13-126C-77C0-CE1829E032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4756" y="1390726"/>
            <a:ext cx="10993244" cy="5233097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Информационные источники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используемые при реализации программы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1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списки литературы для разных участников образовательного процесса </a:t>
            </a:r>
            <a:r>
              <a:rPr lang="ru-RU" sz="31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31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педагогов, учащихся, родителей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включающие учебную литературу (учебные пособия, сборники упражнений, контрольных заданий, тестов, практических работ и практикумов, хрестоматии), справочные пособия (словари, справочники), художественную и психолого-педагогическую литературу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3400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интернет-источники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ru-RU" sz="2900" dirty="0">
                <a:latin typeface="Arial" panose="020B0604020202020204" pitchFamily="34" charset="0"/>
                <a:cs typeface="Arial" panose="020B0604020202020204" pitchFamily="34" charset="0"/>
              </a:rPr>
              <a:t>названия и адреса образовательных и профессиональных сайтов, расположенных в сети Интернет, используемых педагогом в образовательном процессе и рекомендуемых учащимся и родителям.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600" dirty="0">
                <a:latin typeface="Arial" panose="020B0604020202020204" pitchFamily="34" charset="0"/>
                <a:cs typeface="Arial" panose="020B0604020202020204" pitchFamily="34" charset="0"/>
              </a:rPr>
              <a:t>Списки оформляются в соответствии с требованиями: ГОСТ 7.1-2003. Библиографическая запись. Библиографическое описание. Общие требования и правила составления; ГОСТ 7.82-2001. Библиографическая запись. Библиографическое описание электронных ресурсов. Общие требования и правила составления.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E6AD8FF3-5C44-207D-40ED-7BC45CA4A4E8}"/>
              </a:ext>
            </a:extLst>
          </p:cNvPr>
          <p:cNvSpPr txBox="1">
            <a:spLocks/>
          </p:cNvSpPr>
          <p:nvPr/>
        </p:nvSpPr>
        <p:spPr>
          <a:xfrm>
            <a:off x="838200" y="141287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1E9544A1-E6CF-30FE-009D-ACBF925EE260}"/>
              </a:ext>
            </a:extLst>
          </p:cNvPr>
          <p:cNvSpPr txBox="1">
            <a:spLocks/>
          </p:cNvSpPr>
          <p:nvPr/>
        </p:nvSpPr>
        <p:spPr>
          <a:xfrm>
            <a:off x="1719378" y="77946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24691276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E498D8A-2AE3-0323-F55D-5D4FBD3659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sz="28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система средств контроля результативности обучения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диагностические и информационные карты 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анкеты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задания, опросные листы 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бланки ответов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положения о конкурсных мероприятиях </a:t>
            </a: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критерии и параметры оценивания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009F214-BEEA-ACAE-E2AC-F173D1F8AD35}"/>
              </a:ext>
            </a:extLst>
          </p:cNvPr>
          <p:cNvSpPr txBox="1">
            <a:spLocks/>
          </p:cNvSpPr>
          <p:nvPr/>
        </p:nvSpPr>
        <p:spPr>
          <a:xfrm>
            <a:off x="838200" y="141287"/>
            <a:ext cx="10515600" cy="539750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E03851DA-208D-6FD7-437B-923F15574AAB}"/>
              </a:ext>
            </a:extLst>
          </p:cNvPr>
          <p:cNvSpPr txBox="1">
            <a:spLocks/>
          </p:cNvSpPr>
          <p:nvPr/>
        </p:nvSpPr>
        <p:spPr>
          <a:xfrm>
            <a:off x="1719378" y="77946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cs typeface="Arial" panose="020B0604020202020204" pitchFamily="34" charset="0"/>
              </a:rPr>
              <a:t>ОЦЕНОЧНЫЕ И МЕТОДИЧЕСКИЕ МАТЕРИАЛЫ</a:t>
            </a:r>
          </a:p>
        </p:txBody>
      </p:sp>
    </p:spTree>
    <p:extLst>
      <p:ext uri="{BB962C8B-B14F-4D97-AF65-F5344CB8AC3E}">
        <p14:creationId xmlns:p14="http://schemas.microsoft.com/office/powerpoint/2010/main" val="1830371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60ED0C-773A-35B3-2236-AC588EAD1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25475"/>
          </a:xfrm>
          <a:solidFill>
            <a:srgbClr val="1DA2BD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6CA5AC3-F812-B44B-FC4C-8B4DB1643C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3025"/>
            <a:ext cx="10515600" cy="4833938"/>
          </a:xfrm>
        </p:spPr>
        <p:txBody>
          <a:bodyPr>
            <a:normAutofit fontScale="62500" lnSpcReduction="20000"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 </a:t>
            </a:r>
            <a:r>
              <a:rPr lang="ru-RU" sz="32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титульном листе 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указывается: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Наименование образовательной организации, осуществляющей реализацию программы (в соответствии с Уставом ОО)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Гриф организации* (согласования, рассмотрения, принятия и т.д.) в соответствии с порядком, предусмотренным Уставом или локальным актом образовательной организации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Гриф утверждения программы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Название программы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Срок реализации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Возраст учащихся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800"/>
              </a:spcAft>
              <a:buFont typeface="Symbol" panose="05050102010706020507" pitchFamily="18" charset="2"/>
              <a:buChar char=""/>
            </a:pP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ФИО и должность разработчика (</a:t>
            </a:r>
            <a:r>
              <a:rPr lang="ru-RU" sz="320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ов</a:t>
            </a:r>
            <a:r>
              <a:rPr lang="ru-RU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) программы</a:t>
            </a:r>
            <a:endParaRPr lang="ru-RU" sz="32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85529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1FCF8DD3-1ECD-3002-0FD3-536CE7847E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Название программы </a:t>
            </a: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сформулировано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кратко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, емко,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привлекательно 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отражает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содержание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и сущность деятельности, в которую будет включаться обучающийся </a:t>
            </a:r>
          </a:p>
          <a:p>
            <a:pPr marL="442913" indent="-442913" algn="just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позволяет обучающимся и их родителям </a:t>
            </a: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понять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предназначение программы</a:t>
            </a: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ru-RU" b="1" dirty="0">
              <a:solidFill>
                <a:srgbClr val="1DA2BD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BF9BB7B-B125-48DC-02F7-EFACB9D638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0826"/>
            <a:ext cx="10515600" cy="539750"/>
          </a:xfrm>
          <a:solidFill>
            <a:srgbClr val="1DA2BD"/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A598916D-50EA-2C0D-58DE-C961E8A4F8CF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ТИТУЛЬНЫЙ ЛИСТ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431495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8B6ECBD-D07B-DF77-A761-A8168D8827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52699"/>
            <a:ext cx="10515600" cy="330835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>
                <a:solidFill>
                  <a:srgbClr val="1DA2BD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Срок реализации программы 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длительность, протяженность во времени, сколько лет, месяцев требуется на реализацию программы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54730CE5-517B-760C-9597-3F34B0755C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31799"/>
          </a:xfrm>
          <a:solidFill>
            <a:srgbClr val="1DA2BD"/>
          </a:solidFill>
        </p:spPr>
        <p:txBody>
          <a:bodyPr>
            <a:normAutofit fontScale="90000"/>
          </a:bodyPr>
          <a:lstStyle/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tabLst/>
              <a:defRPr/>
            </a:pPr>
            <a:r>
              <a:rPr kumimoji="0" lang="ru-RU" sz="2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52B9D99D-25CB-8C72-D5C4-559C3B9C4506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ТИТУЛЬНЫЙ ЛИСТ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0348317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4D5DBC8-8B42-BBEC-205A-843FFC3C1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направленность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актуальность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отличительные особенности /новизна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адресат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объем и срок реализации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цель и задачи 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условия реализации</a:t>
            </a:r>
          </a:p>
          <a:p>
            <a:pPr marL="447675" indent="-447675">
              <a:buFont typeface="Wingdings" panose="05000000000000000000" pitchFamily="2" charset="2"/>
              <a:buChar char="q"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планируемые результаты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AF127884-0549-3923-E213-9B6CC0711024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31799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0EECE25A-239F-D9F7-CF9D-11B6BECA98D1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ПОЯСНИТЕЛЬНАЯ ЗАПИСКА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736003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281FA884-8DB0-AE1F-3D4C-B376DA224E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325" y="2141536"/>
            <a:ext cx="11563350" cy="4351338"/>
          </a:xfrm>
        </p:spPr>
        <p:txBody>
          <a:bodyPr>
            <a:normAutofit/>
          </a:bodyPr>
          <a:lstStyle/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2200" b="1" dirty="0">
                <a:solidFill>
                  <a:srgbClr val="1DA2BD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</a:t>
            </a:r>
            <a:endParaRPr lang="ru-RU" sz="22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ctr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Ст. 2 П.25  </a:t>
            </a:r>
            <a:r>
              <a:rPr kumimoji="0" lang="ru-RU" sz="19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ФЗ от 29.12.2012 г. № 273 «Об образовании в Российской Федерации» </a:t>
            </a: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направленность (профиль) образования - ориентация образовательной программы на конкретные </a:t>
            </a:r>
            <a:r>
              <a:rPr lang="ru-RU" sz="19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области знания 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и (или) </a:t>
            </a:r>
            <a:r>
              <a:rPr lang="ru-RU" sz="19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виды деятельности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определяющая ее </a:t>
            </a:r>
            <a:r>
              <a:rPr lang="ru-RU" sz="19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предметно-тематическое содержание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преобладающие виды учебной деятельности обучающегося и требования к </a:t>
            </a:r>
            <a:r>
              <a:rPr lang="ru-RU" sz="1900" b="1" dirty="0">
                <a:solidFill>
                  <a:srgbClr val="1DA2BD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результатам освоения </a:t>
            </a:r>
            <a:r>
              <a:rPr lang="ru-RU" sz="19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образовательной программы; </a:t>
            </a:r>
            <a:endParaRPr lang="ru-RU" sz="19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9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indent="0" algn="just">
              <a:lnSpc>
                <a:spcPct val="107000"/>
              </a:lnSpc>
              <a:spcAft>
                <a:spcPts val="800"/>
              </a:spcAft>
              <a:buNone/>
            </a:pPr>
            <a:endParaRPr lang="ru-RU" sz="1900" b="1" dirty="0">
              <a:solidFill>
                <a:prstClr val="black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45E53983-FCFB-ECAD-D538-FC466FCA0E33}"/>
              </a:ext>
            </a:extLst>
          </p:cNvPr>
          <p:cNvSpPr txBox="1">
            <a:spLocks/>
          </p:cNvSpPr>
          <p:nvPr/>
        </p:nvSpPr>
        <p:spPr>
          <a:xfrm>
            <a:off x="838200" y="365126"/>
            <a:ext cx="10515600" cy="431799"/>
          </a:xfrm>
          <a:prstGeom prst="rect">
            <a:avLst/>
          </a:prstGeom>
          <a:solidFill>
            <a:srgbClr val="1DA2BD"/>
          </a:solidFill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800" b="1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СТРУКТУРА ДООП</a:t>
            </a:r>
            <a:endParaRPr lang="ru-RU" dirty="0"/>
          </a:p>
        </p:txBody>
      </p:sp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DBD0A1FD-CBC0-64B5-3D20-080788ED63B0}"/>
              </a:ext>
            </a:extLst>
          </p:cNvPr>
          <p:cNvSpPr txBox="1">
            <a:spLocks/>
          </p:cNvSpPr>
          <p:nvPr/>
        </p:nvSpPr>
        <p:spPr>
          <a:xfrm>
            <a:off x="1685925" y="996951"/>
            <a:ext cx="9144000" cy="431799"/>
          </a:xfrm>
          <a:prstGeom prst="rect">
            <a:avLst/>
          </a:prstGeom>
          <a:solidFill>
            <a:srgbClr val="7DD9EB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1000"/>
              </a:spcBef>
              <a:defRPr/>
            </a:pPr>
            <a:r>
              <a:rPr lang="ru-RU" sz="2400" b="1" dirty="0"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ПОЯСНИТЕЛЬНАЯ ЗАПИСКА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183105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528</TotalTime>
  <Words>3207</Words>
  <Application>Microsoft Office PowerPoint</Application>
  <PresentationFormat>Широкоэкранный</PresentationFormat>
  <Paragraphs>372</Paragraphs>
  <Slides>44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44</vt:i4>
      </vt:variant>
    </vt:vector>
  </HeadingPairs>
  <TitlesOfParts>
    <vt:vector size="51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Районное методическое объединение  специалистов системы дополнительного образования Ломоносовского района Ленинградской области</vt:lpstr>
      <vt:lpstr>ФЗ от 29.12.2012 г. № 273  «Об образовании в Российской Федерации»  Ст. 75 п.2</vt:lpstr>
      <vt:lpstr> ФЗ от 29.12.2012 г. № 273  «Об образовании в Российской Федерации»  Гл.1, ст. 2 п. 9 </vt:lpstr>
      <vt:lpstr>  ФЗ от 29.12.2012 г. № 273  «Об образовании в Российской Федерации»  Гл.1, ст. 2 п. 9 </vt:lpstr>
      <vt:lpstr>СТРУКТУРА ДООП</vt:lpstr>
      <vt:lpstr>СТРУКТУРА ДООП</vt:lpstr>
      <vt:lpstr>СТРУКТУРА ДООП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Вопросы для самоконтроля при проектировании ДООП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ФЗ от 29.12.2012 г. № 273  «Об образовании в Российской Федерации»  Ст. 75 п.2</dc:title>
  <dc:creator>Asus</dc:creator>
  <cp:lastModifiedBy>Asus</cp:lastModifiedBy>
  <cp:revision>11</cp:revision>
  <dcterms:created xsi:type="dcterms:W3CDTF">2022-12-08T08:59:57Z</dcterms:created>
  <dcterms:modified xsi:type="dcterms:W3CDTF">2022-12-13T21:04:09Z</dcterms:modified>
</cp:coreProperties>
</file>