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4" r:id="rId3"/>
    <p:sldId id="269" r:id="rId4"/>
    <p:sldId id="270" r:id="rId5"/>
    <p:sldId id="257" r:id="rId6"/>
    <p:sldId id="272" r:id="rId7"/>
    <p:sldId id="273" r:id="rId8"/>
    <p:sldId id="275" r:id="rId9"/>
    <p:sldId id="276" r:id="rId10"/>
    <p:sldId id="277" r:id="rId11"/>
    <p:sldId id="282" r:id="rId12"/>
    <p:sldId id="278" r:id="rId13"/>
    <p:sldId id="279" r:id="rId14"/>
    <p:sldId id="280" r:id="rId15"/>
    <p:sldId id="281" r:id="rId16"/>
    <p:sldId id="284" r:id="rId17"/>
    <p:sldId id="28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9" autoAdjust="0"/>
    <p:restoredTop sz="94660"/>
  </p:normalViewPr>
  <p:slideViewPr>
    <p:cSldViewPr>
      <p:cViewPr>
        <p:scale>
          <a:sx n="84" d="100"/>
          <a:sy n="84" d="100"/>
        </p:scale>
        <p:origin x="-181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3067-5B64-4AC7-B1CF-0FB659D903C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01EB2-F025-4918-88FF-0BC557324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7689F-8120-43C0-BD56-6D0879EF84E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2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7689F-8120-43C0-BD56-6D0879EF84E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2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 anchor="t" anchorCtr="0">
            <a:noAutofit/>
          </a:bodyPr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656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6647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908720"/>
            <a:ext cx="8382000" cy="554461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681913" cy="4104456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effectLst/>
              </a:rPr>
              <a:t>Об итогах первого года реализации регионального проекта  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</a:rPr>
              <a:t>«</a:t>
            </a:r>
            <a:r>
              <a:rPr lang="ru-RU" sz="3600" b="1" dirty="0">
                <a:solidFill>
                  <a:srgbClr val="002060"/>
                </a:solidFill>
                <a:effectLst/>
              </a:rPr>
              <a:t>Успех каждого ребенка» национального проекта «Образование». 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</a:rPr>
              <a:t>Внедрение </a:t>
            </a:r>
            <a:r>
              <a:rPr lang="ru-RU" sz="3600" b="1" dirty="0">
                <a:solidFill>
                  <a:srgbClr val="002060"/>
                </a:solidFill>
                <a:effectLst/>
              </a:rPr>
              <a:t>целевой модели развития региональной системы дополнительного образования детей Ленинградской области в 2020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373216"/>
            <a:ext cx="7681913" cy="461665"/>
          </a:xfrm>
        </p:spPr>
        <p:txBody>
          <a:bodyPr/>
          <a:lstStyle/>
          <a:p>
            <a:pPr algn="r"/>
            <a:r>
              <a:rPr lang="ru-RU" dirty="0" smtClean="0"/>
              <a:t>Орлова М.И.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83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t="33121" r="22083" b="12243"/>
          <a:stretch/>
        </p:blipFill>
        <p:spPr bwMode="auto">
          <a:xfrm>
            <a:off x="323527" y="980728"/>
            <a:ext cx="868683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5-ти факторная структура ЦМ ДОД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8379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управления ЦМ ДОД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33921" r="21706" b="6392"/>
          <a:stretch/>
        </p:blipFill>
        <p:spPr bwMode="auto">
          <a:xfrm>
            <a:off x="251519" y="980728"/>
            <a:ext cx="903373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7685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модель ДОД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t="26298" r="19772" b="7205"/>
          <a:stretch/>
        </p:blipFill>
        <p:spPr bwMode="auto">
          <a:xfrm>
            <a:off x="323528" y="764704"/>
            <a:ext cx="871296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620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-4514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fld id="{68EAA698-8CFB-494C-A102-91D285F30903}" type="slidenum">
              <a:rPr lang="ru-RU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Font typeface="Arial" pitchFamily="34" charset="0"/>
                <a:buNone/>
              </a:pPr>
              <a:t>13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717554" y="48501"/>
            <a:ext cx="8001024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363">
              <a:lnSpc>
                <a:spcPct val="90000"/>
              </a:lnSpc>
              <a:spcBef>
                <a:spcPct val="0"/>
              </a:spcBef>
              <a:buNone/>
              <a:defRPr lang="en-US" sz="4800" b="0" cap="none" spc="-15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defRPr>
            </a:lvl1pPr>
          </a:lstStyle>
          <a:p>
            <a:r>
              <a:rPr lang="ru-RU" dirty="0"/>
              <a:t>РАСЧЕТ ПОКАЗАТЕЛЯ ОХВАТА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4090" y="1009070"/>
            <a:ext cx="4983727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Приказ Росстата от 4 апреля 2017 г. № 225 «Об утверждении методики расчета показателя «Численность детей в возрасте от 5 до 18 лет, занимавшихся по дополнительным общеобразовательным программам для детей»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55915" y="2060848"/>
            <a:ext cx="3000396" cy="92333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УТРАТИЛ СИЛУ  </a:t>
            </a:r>
          </a:p>
          <a:p>
            <a:pPr algn="ctr"/>
            <a:r>
              <a:rPr lang="ru-RU" dirty="0" smtClean="0"/>
              <a:t>(приказ Росстата от 26 февраля 2019 г. № 99)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19" y="4581128"/>
            <a:ext cx="8735799" cy="1323439"/>
          </a:xfrm>
          <a:prstGeom prst="rect">
            <a:avLst/>
          </a:prstGeom>
          <a:solidFill>
            <a:srgbClr val="99000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Приказ </a:t>
            </a:r>
            <a:r>
              <a:rPr lang="ru-RU" sz="2000" b="1" dirty="0" err="1" smtClean="0"/>
              <a:t>Минпросвещения</a:t>
            </a:r>
            <a:r>
              <a:rPr lang="ru-RU" sz="2000" b="1" dirty="0" smtClean="0"/>
              <a:t> РФ от 15.04.2019 г. №170 </a:t>
            </a:r>
          </a:p>
          <a:p>
            <a:pPr algn="ctr"/>
            <a:r>
              <a:rPr lang="ru-RU" sz="2000" b="1" dirty="0" smtClean="0"/>
              <a:t>«Об утверждении методики расчета показателя национального проекта «Образование» «Доля детей в возрасте от 5 до 18 лет, охваченных дополнительным образованием»</a:t>
            </a:r>
            <a:endParaRPr lang="ru-RU" sz="2000" b="1" dirty="0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4179091" y="3250405"/>
            <a:ext cx="1214446" cy="1143008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s://i.ytimg.com/vi/VfEL4NnGXIY/hqdefault.jpg"/>
          <p:cNvPicPr>
            <a:picLocks noChangeAspect="1" noChangeArrowheads="1"/>
          </p:cNvPicPr>
          <p:nvPr/>
        </p:nvPicPr>
        <p:blipFill>
          <a:blip r:embed="rId3"/>
          <a:srcRect l="15625" t="6250" r="15624" b="4166"/>
          <a:stretch>
            <a:fillRect/>
          </a:stretch>
        </p:blipFill>
        <p:spPr bwMode="auto">
          <a:xfrm>
            <a:off x="6660232" y="871790"/>
            <a:ext cx="109649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572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-4514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fld id="{68EAA698-8CFB-494C-A102-91D285F30903}" type="slidenum">
              <a:rPr lang="ru-RU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Font typeface="Arial" pitchFamily="34" charset="0"/>
                <a:buNone/>
              </a:pPr>
              <a:t>14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520609" y="0"/>
            <a:ext cx="8429684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363">
              <a:lnSpc>
                <a:spcPct val="90000"/>
              </a:lnSpc>
              <a:spcBef>
                <a:spcPct val="0"/>
              </a:spcBef>
              <a:buNone/>
              <a:defRPr lang="en-US" sz="4800" b="0" cap="none" spc="-15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defRPr>
            </a:lvl1pPr>
          </a:lstStyle>
          <a:p>
            <a:r>
              <a:rPr lang="ru-RU" dirty="0"/>
              <a:t>РАСЧЕТ ПОКАЗАТЕЛЯ ОХВАТА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705" y="3757754"/>
            <a:ext cx="8758588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Форма №1- качество услуг «Вопросник выборочного наблюдения качества и доступности услуг в сферах образования, здравоохранения и социального обслуживания, содействия занятости населения» </a:t>
            </a:r>
            <a:r>
              <a:rPr lang="ru-RU" dirty="0" smtClean="0"/>
              <a:t>(утверждена приказом Росстата от 20 апреля 2017 г. № 281)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776" y="764704"/>
            <a:ext cx="84627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ДЛЯ ИСКЛЮЧЕНИЯ ДВОЙНОГО УЧЕТА ДЕТЕЙ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1223" y="5128912"/>
            <a:ext cx="5922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ЕДИНЫЙ КОЭФФИЦИЕНТ ДЛЯ ВСЕЙ РОССИИ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(на настоящее время) – 1,53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ОДИН РАЗ В ДВА ГОДА</a:t>
            </a:r>
          </a:p>
          <a:p>
            <a:endParaRPr lang="ru-RU" dirty="0"/>
          </a:p>
        </p:txBody>
      </p:sp>
      <p:pic>
        <p:nvPicPr>
          <p:cNvPr id="14" name="Picture 2" descr="https://i.ytimg.com/vi/VfEL4NnGXIY/hqdefault.jpg"/>
          <p:cNvPicPr>
            <a:picLocks noChangeAspect="1" noChangeArrowheads="1"/>
          </p:cNvPicPr>
          <p:nvPr/>
        </p:nvPicPr>
        <p:blipFill>
          <a:blip r:embed="rId3" cstate="print"/>
          <a:srcRect l="15625" t="6250" r="15624" b="4166"/>
          <a:stretch>
            <a:fillRect/>
          </a:stretch>
        </p:blipFill>
        <p:spPr bwMode="auto">
          <a:xfrm>
            <a:off x="1100481" y="4941168"/>
            <a:ext cx="804093" cy="785818"/>
          </a:xfrm>
          <a:prstGeom prst="rect">
            <a:avLst/>
          </a:prstGeom>
          <a:noFill/>
        </p:spPr>
      </p:pic>
      <p:pic>
        <p:nvPicPr>
          <p:cNvPr id="15" name="Picture 2" descr="https://i.ytimg.com/vi/VfEL4NnGXIY/hqdefault.jpg"/>
          <p:cNvPicPr>
            <a:picLocks noChangeAspect="1" noChangeArrowheads="1"/>
          </p:cNvPicPr>
          <p:nvPr/>
        </p:nvPicPr>
        <p:blipFill>
          <a:blip r:embed="rId4" cstate="print"/>
          <a:srcRect l="15625" t="6250" r="15624" b="4166"/>
          <a:stretch>
            <a:fillRect/>
          </a:stretch>
        </p:blipFill>
        <p:spPr bwMode="auto">
          <a:xfrm>
            <a:off x="1115616" y="5818798"/>
            <a:ext cx="805754" cy="787442"/>
          </a:xfrm>
          <a:prstGeom prst="rect">
            <a:avLst/>
          </a:prstGeom>
          <a:noFill/>
        </p:spPr>
      </p:pic>
      <p:sp>
        <p:nvSpPr>
          <p:cNvPr id="16" name="Стрелка вниз 15"/>
          <p:cNvSpPr/>
          <p:nvPr/>
        </p:nvSpPr>
        <p:spPr>
          <a:xfrm>
            <a:off x="4318187" y="1182853"/>
            <a:ext cx="757869" cy="288032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1705" y="1484784"/>
            <a:ext cx="8693670" cy="707886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lt1"/>
                </a:solidFill>
              </a:rPr>
              <a:t>Доля детей в возрасте от 5 до 18 лет, охваченных дополнительным образованием, рассчитывается по формуле</a:t>
            </a:r>
            <a:r>
              <a:rPr lang="ru-RU" altLang="ru-RU" sz="2000" b="1" dirty="0" smtClean="0">
                <a:solidFill>
                  <a:schemeClr val="lt1"/>
                </a:solidFill>
              </a:rPr>
              <a:t>:</a:t>
            </a:r>
            <a:endParaRPr lang="ru-RU" altLang="ru-RU" sz="2000" b="1" dirty="0">
              <a:solidFill>
                <a:schemeClr val="lt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78" y="2177992"/>
            <a:ext cx="223482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6512" y="2841411"/>
            <a:ext cx="96800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- численность детей в возрасте от 5 до 18 лет, охваченных дополнительным образованием (Y = Ч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Зср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ru-RU" altLang="ru-RU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численность детей в возрасте 5 - 17 лет.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66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4625"/>
            <a:ext cx="8928992" cy="387798"/>
          </a:xfrm>
        </p:spPr>
        <p:txBody>
          <a:bodyPr/>
          <a:lstStyle/>
          <a:p>
            <a:r>
              <a:rPr lang="ru-RU" sz="2800" b="1" dirty="0" smtClean="0"/>
              <a:t>Охват программами </a:t>
            </a:r>
            <a:r>
              <a:rPr lang="ru-RU" sz="2800" b="1" dirty="0" smtClean="0"/>
              <a:t>Д</a:t>
            </a:r>
            <a:r>
              <a:rPr lang="ru-RU" sz="2800" dirty="0" smtClean="0"/>
              <a:t>ОД  2019 год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84530"/>
              </p:ext>
            </p:extLst>
          </p:nvPr>
        </p:nvGraphicFramePr>
        <p:xfrm>
          <a:off x="27396" y="478124"/>
          <a:ext cx="9128767" cy="6335252"/>
        </p:xfrm>
        <a:graphic>
          <a:graphicData uri="http://schemas.openxmlformats.org/drawingml/2006/table">
            <a:tbl>
              <a:tblPr/>
              <a:tblGrid>
                <a:gridCol w="2059826"/>
                <a:gridCol w="1142266"/>
                <a:gridCol w="1390382"/>
                <a:gridCol w="1142266"/>
                <a:gridCol w="1142266"/>
                <a:gridCol w="1142266"/>
                <a:gridCol w="1109495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образование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детей в возрасте от 5 до 18 лет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 соглашению (%)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ДОП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1ДОП/1,53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ОХВАТ статистика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от детей возраста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5-18 лет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ГО Сосновый Бор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8240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8067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5273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64,0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60,3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</a:t>
                      </a:r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Бокситогорский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6520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6037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60,5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78,6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</a:t>
                      </a:r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Волосовский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7155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6165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77,8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</a:t>
                      </a:r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Волховский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11807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10168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61,2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Всеволожский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44288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49486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32344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73,0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83,3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Выборгский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23628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28649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18725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84,0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Гатчинский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28500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33413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21839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85,4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Кингисеппский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10294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11861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75,3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87,8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Киришский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9445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8831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5772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61,1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Кировский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13184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15342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10027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76,1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76,3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61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Лодейнопольский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3307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4405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2879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87,1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82,8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Ломоносовский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8030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12081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7896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98,3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Лужский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8793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11447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7482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85,1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78,5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1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Подпорожский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3822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4145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2709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70,9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81,4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Приозерский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85,5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7222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4720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60,1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51,8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Сланцевский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6091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3981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73,0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77,1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Тихвинский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9466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9398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6142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78,2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9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МР </a:t>
                      </a:r>
                      <a:r>
                        <a:rPr lang="ru-RU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Тосненский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15945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10531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6883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43,2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57,4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9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Общий итог</a:t>
                      </a: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225728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246606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161180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71,4</a:t>
                      </a:r>
                    </a:p>
                  </a:txBody>
                  <a:tcPr marL="4029" marR="4029" marT="40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77,1</a:t>
                      </a: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6691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55399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Финансирование проектов 2020 – 2022 годы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9217024" cy="5564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Национальный проект </a:t>
            </a:r>
            <a:r>
              <a:rPr lang="ru-RU" b="1" dirty="0"/>
              <a:t>«Образование</a:t>
            </a:r>
            <a:r>
              <a:rPr lang="ru-RU" b="1" dirty="0" smtClean="0"/>
              <a:t>»</a:t>
            </a:r>
          </a:p>
          <a:p>
            <a:r>
              <a:rPr lang="ru-RU" dirty="0"/>
              <a:t>«Современная школа</a:t>
            </a:r>
            <a:r>
              <a:rPr lang="ru-RU" dirty="0" smtClean="0"/>
              <a:t>» - </a:t>
            </a:r>
            <a:r>
              <a:rPr lang="ru-RU" dirty="0"/>
              <a:t>882 000,80 </a:t>
            </a:r>
            <a:r>
              <a:rPr lang="ru-RU" dirty="0" err="1" smtClean="0"/>
              <a:t>тыс.руб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«</a:t>
            </a:r>
            <a:r>
              <a:rPr lang="ru-RU" dirty="0"/>
              <a:t>Успех каждого ребенка</a:t>
            </a:r>
            <a:r>
              <a:rPr lang="ru-RU" dirty="0" smtClean="0"/>
              <a:t>» - </a:t>
            </a:r>
            <a:r>
              <a:rPr lang="ru-RU" dirty="0"/>
              <a:t>577 171,40 </a:t>
            </a:r>
            <a:r>
              <a:rPr lang="ru-RU" dirty="0" err="1"/>
              <a:t>тыс.руб</a:t>
            </a:r>
            <a:r>
              <a:rPr lang="ru-RU" dirty="0" smtClean="0"/>
              <a:t>., </a:t>
            </a:r>
          </a:p>
          <a:p>
            <a:r>
              <a:rPr lang="ru-RU" dirty="0" smtClean="0"/>
              <a:t>«</a:t>
            </a:r>
            <a:r>
              <a:rPr lang="ru-RU" dirty="0"/>
              <a:t>Цифровая образовательная среда</a:t>
            </a:r>
            <a:r>
              <a:rPr lang="ru-RU" dirty="0" smtClean="0"/>
              <a:t>» - </a:t>
            </a:r>
            <a:r>
              <a:rPr lang="ru-RU" dirty="0"/>
              <a:t>259 040,40 </a:t>
            </a:r>
            <a:r>
              <a:rPr lang="ru-RU" dirty="0" err="1"/>
              <a:t>тыс.руб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«Учитель будущего</a:t>
            </a:r>
            <a:r>
              <a:rPr lang="ru-RU" dirty="0" smtClean="0"/>
              <a:t>» - </a:t>
            </a:r>
            <a:r>
              <a:rPr lang="ru-RU" dirty="0"/>
              <a:t>83 768,30 </a:t>
            </a:r>
            <a:r>
              <a:rPr lang="ru-RU" dirty="0" err="1"/>
              <a:t>тыс.руб</a:t>
            </a:r>
            <a:r>
              <a:rPr lang="ru-RU" dirty="0"/>
              <a:t>.</a:t>
            </a:r>
            <a:r>
              <a:rPr lang="ru-RU" dirty="0" smtClean="0"/>
              <a:t>, </a:t>
            </a:r>
          </a:p>
          <a:p>
            <a:r>
              <a:rPr lang="ru-RU" dirty="0" smtClean="0"/>
              <a:t>«</a:t>
            </a:r>
            <a:r>
              <a:rPr lang="ru-RU" dirty="0"/>
              <a:t>Молодые профессионалы</a:t>
            </a:r>
            <a:r>
              <a:rPr lang="ru-RU" dirty="0" smtClean="0"/>
              <a:t>» - </a:t>
            </a:r>
            <a:r>
              <a:rPr lang="ru-RU" dirty="0"/>
              <a:t>50 </a:t>
            </a:r>
            <a:r>
              <a:rPr lang="ru-RU" dirty="0" smtClean="0"/>
              <a:t>925,25  </a:t>
            </a:r>
            <a:r>
              <a:rPr lang="ru-RU" dirty="0" err="1" smtClean="0"/>
              <a:t>тыс.руб</a:t>
            </a:r>
            <a:r>
              <a:rPr lang="ru-RU" dirty="0"/>
              <a:t>.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b="1" dirty="0" smtClean="0"/>
              <a:t>Национальный проект </a:t>
            </a:r>
            <a:r>
              <a:rPr lang="ru-RU" b="1" dirty="0"/>
              <a:t>«Демография</a:t>
            </a:r>
            <a:r>
              <a:rPr lang="ru-RU" b="1" dirty="0" smtClean="0"/>
              <a:t>»</a:t>
            </a:r>
          </a:p>
          <a:p>
            <a:r>
              <a:rPr lang="ru-RU" dirty="0"/>
              <a:t>«Содействие занятости женщин - создание условий дошкольного образования для детей в возрасте до трех лет»</a:t>
            </a:r>
            <a:r>
              <a:rPr lang="ru-RU" dirty="0" smtClean="0"/>
              <a:t> - </a:t>
            </a:r>
            <a:r>
              <a:rPr lang="ru-RU" dirty="0"/>
              <a:t>305483,7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39870"/>
              </p:ext>
            </p:extLst>
          </p:nvPr>
        </p:nvGraphicFramePr>
        <p:xfrm>
          <a:off x="4057650" y="3348038"/>
          <a:ext cx="1028700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612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55399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Успех каждого ребенка 2020 год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543" y="1484784"/>
            <a:ext cx="9036496" cy="110799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1800" b="1" i="1" dirty="0" smtClean="0"/>
              <a:t>Создание </a:t>
            </a:r>
            <a:r>
              <a:rPr lang="ru-RU" sz="1800" b="1" i="1" dirty="0"/>
              <a:t>в общеобразовательных организациях, расположенных в сельской местности и малых городах, условий для занятий физической культурой и спортом 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 smtClean="0"/>
              <a:t>ФБ</a:t>
            </a:r>
            <a:r>
              <a:rPr lang="ru-RU" sz="1800" dirty="0" smtClean="0"/>
              <a:t> </a:t>
            </a:r>
            <a:r>
              <a:rPr lang="ru-RU" sz="1800" dirty="0"/>
              <a:t>-  3 727 500,0 руб</a:t>
            </a:r>
            <a:r>
              <a:rPr lang="ru-RU" sz="1800" dirty="0" smtClean="0"/>
              <a:t>. </a:t>
            </a:r>
            <a:r>
              <a:rPr lang="ru-RU" sz="1800" b="1" dirty="0"/>
              <a:t>ОБ</a:t>
            </a:r>
            <a:r>
              <a:rPr lang="ru-RU" sz="1800" dirty="0"/>
              <a:t> -  26 223 800,0 руб</a:t>
            </a:r>
            <a:r>
              <a:rPr lang="ru-RU" sz="1800" dirty="0" smtClean="0"/>
              <a:t>. </a:t>
            </a:r>
            <a:r>
              <a:rPr lang="ru-RU" sz="1800" b="1" dirty="0"/>
              <a:t>МБ</a:t>
            </a:r>
            <a:r>
              <a:rPr lang="ru-RU" sz="1800" dirty="0"/>
              <a:t> -  3 460 509,0 руб. </a:t>
            </a:r>
            <a:r>
              <a:rPr lang="ru-RU" sz="1800" b="1" dirty="0" smtClean="0"/>
              <a:t>ИТОГО</a:t>
            </a:r>
            <a:r>
              <a:rPr lang="ru-RU" sz="1800" dirty="0" smtClean="0"/>
              <a:t> </a:t>
            </a:r>
            <a:r>
              <a:rPr lang="ru-RU" sz="1800" dirty="0"/>
              <a:t>-  33 411 809,0 руб.  </a:t>
            </a:r>
          </a:p>
          <a:p>
            <a:pPr marL="0" indent="0" algn="ctr">
              <a:buNone/>
            </a:pPr>
            <a:r>
              <a:rPr lang="ru-RU" sz="1800" dirty="0"/>
              <a:t>Будет создано 14 залов - в сельской </a:t>
            </a:r>
            <a:r>
              <a:rPr lang="ru-RU" sz="1800" dirty="0" smtClean="0"/>
              <a:t>местности</a:t>
            </a:r>
            <a:endParaRPr lang="ru-RU" sz="1800" dirty="0"/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62325" y="2780928"/>
            <a:ext cx="9048989" cy="1412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i="1" dirty="0" smtClean="0"/>
              <a:t>Создание </a:t>
            </a:r>
            <a:r>
              <a:rPr lang="ru-RU" sz="1800" b="1" i="1" dirty="0"/>
              <a:t>мобильных технопарков «</a:t>
            </a:r>
            <a:r>
              <a:rPr lang="ru-RU" sz="1800" b="1" i="1" dirty="0" err="1"/>
              <a:t>Кванториум</a:t>
            </a:r>
            <a:r>
              <a:rPr lang="ru-RU" sz="1800" b="1" i="1" dirty="0"/>
              <a:t>»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 smtClean="0"/>
              <a:t>ФБ</a:t>
            </a:r>
            <a:r>
              <a:rPr lang="ru-RU" sz="1800" dirty="0" smtClean="0"/>
              <a:t> </a:t>
            </a:r>
            <a:r>
              <a:rPr lang="ru-RU" sz="1800" dirty="0"/>
              <a:t>- 11 345 600,0 руб.  </a:t>
            </a:r>
            <a:r>
              <a:rPr lang="ru-RU" sz="1800" b="1" dirty="0"/>
              <a:t>ОБ</a:t>
            </a:r>
            <a:r>
              <a:rPr lang="ru-RU" sz="1800" dirty="0"/>
              <a:t> -  5 588 150,0 руб.  </a:t>
            </a:r>
            <a:r>
              <a:rPr lang="ru-RU" sz="1800" b="1" dirty="0" smtClean="0"/>
              <a:t>ИТОГО</a:t>
            </a:r>
            <a:r>
              <a:rPr lang="ru-RU" sz="1800" dirty="0" smtClean="0"/>
              <a:t> </a:t>
            </a:r>
            <a:r>
              <a:rPr lang="ru-RU" sz="1800" dirty="0"/>
              <a:t>16 933 750,0 руб.  </a:t>
            </a:r>
          </a:p>
          <a:p>
            <a:pPr marL="0" indent="0">
              <a:buNone/>
            </a:pPr>
            <a:r>
              <a:rPr lang="ru-RU" sz="1800" b="1" dirty="0"/>
              <a:t>Мобильный технопарк будет создан в форме структурного подразделения детского технопарка «</a:t>
            </a:r>
            <a:r>
              <a:rPr lang="ru-RU" sz="1800" b="1" dirty="0" err="1"/>
              <a:t>Кванториум</a:t>
            </a:r>
            <a:r>
              <a:rPr lang="ru-RU" sz="1800" b="1" dirty="0"/>
              <a:t>» (Всеволожск)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95009" y="4365104"/>
            <a:ext cx="8995049" cy="1412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i="1" dirty="0" smtClean="0"/>
              <a:t>Создание </a:t>
            </a:r>
            <a:r>
              <a:rPr lang="ru-RU" sz="1800" b="1" i="1" dirty="0"/>
              <a:t>новых мест в образовательных организациях различных типов для реализации дополнительных общеразвивающих программ всех направленностей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 smtClean="0"/>
              <a:t>ФБ </a:t>
            </a:r>
            <a:r>
              <a:rPr lang="ru-RU" sz="1800" b="1" dirty="0"/>
              <a:t>- </a:t>
            </a:r>
            <a:r>
              <a:rPr lang="ru-RU" sz="1800" dirty="0"/>
              <a:t>20 090 400,0</a:t>
            </a:r>
            <a:r>
              <a:rPr lang="ru-RU" sz="1800" b="1" dirty="0"/>
              <a:t> </a:t>
            </a:r>
            <a:r>
              <a:rPr lang="ru-RU" sz="1800" dirty="0"/>
              <a:t>руб.</a:t>
            </a:r>
            <a:r>
              <a:rPr lang="ru-RU" sz="1800" b="1" dirty="0"/>
              <a:t>  ОБ -  </a:t>
            </a:r>
            <a:r>
              <a:rPr lang="ru-RU" sz="1800" dirty="0"/>
              <a:t>9 895 300,0</a:t>
            </a:r>
            <a:r>
              <a:rPr lang="ru-RU" sz="1800" b="1" dirty="0"/>
              <a:t> </a:t>
            </a:r>
            <a:r>
              <a:rPr lang="ru-RU" sz="1800" dirty="0"/>
              <a:t>руб.</a:t>
            </a:r>
            <a:r>
              <a:rPr lang="ru-RU" sz="1800" b="1" dirty="0"/>
              <a:t>  </a:t>
            </a:r>
            <a:r>
              <a:rPr lang="ru-RU" sz="1800" b="1" dirty="0" smtClean="0"/>
              <a:t>ИТОГО </a:t>
            </a:r>
            <a:r>
              <a:rPr lang="ru-RU" sz="1800" b="1" dirty="0"/>
              <a:t>- </a:t>
            </a:r>
            <a:r>
              <a:rPr lang="ru-RU" sz="1800" dirty="0"/>
              <a:t>29 985 700,0</a:t>
            </a:r>
            <a:r>
              <a:rPr lang="ru-RU" sz="1800" b="1" dirty="0"/>
              <a:t> </a:t>
            </a:r>
            <a:r>
              <a:rPr lang="ru-RU" sz="1800" dirty="0"/>
              <a:t>руб.</a:t>
            </a:r>
            <a:r>
              <a:rPr lang="ru-RU" sz="1800" b="1" dirty="0"/>
              <a:t>  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Участвуют 8 районов (27 муниципальных ОО) и 2 государственных учреждения.</a:t>
            </a:r>
          </a:p>
          <a:p>
            <a:pPr marL="0" indent="0">
              <a:buNone/>
            </a:pPr>
            <a:r>
              <a:rPr lang="ru-RU" sz="1800" dirty="0"/>
              <a:t>Будут созданы – 747 инфраструктурных места (охват будет увеличен на 4485 человек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95010" y="5949280"/>
            <a:ext cx="8995048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i="1" dirty="0" smtClean="0"/>
              <a:t>Создание </a:t>
            </a:r>
            <a:r>
              <a:rPr lang="ru-RU" sz="1800" b="1" i="1" dirty="0" smtClean="0"/>
              <a:t>детского технопарка «</a:t>
            </a:r>
            <a:r>
              <a:rPr lang="ru-RU" sz="1800" b="1" i="1" dirty="0" err="1" smtClean="0"/>
              <a:t>Кванториум</a:t>
            </a:r>
            <a:r>
              <a:rPr lang="ru-RU" sz="1800" b="1" i="1" dirty="0" smtClean="0"/>
              <a:t>» в г. Кингисепп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53563" y="836712"/>
            <a:ext cx="9036496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i="1" dirty="0" smtClean="0"/>
              <a:t>Внедрение целевой модели дополнительного образования детей</a:t>
            </a:r>
          </a:p>
          <a:p>
            <a:pPr marL="0" indent="0">
              <a:buNone/>
            </a:pPr>
            <a:r>
              <a:rPr lang="ru-RU" sz="1800" b="1" i="1" dirty="0" smtClean="0"/>
              <a:t>ОБ – 10 000 000 руб.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798767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55399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Целевая модель ДОД 2020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0" y="593304"/>
            <a:ext cx="9468544" cy="6264696"/>
          </a:xfrm>
          <a:solidFill>
            <a:schemeClr val="bg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Охват программами дополнительного образования не менее 77,5 % детей в возрасте от 5 до 18 лет;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том числе технической и естественнонаучной направленности – не менее 20%;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Внедрение ПФ ДОД </a:t>
            </a:r>
            <a:r>
              <a:rPr lang="ru-RU" sz="2800" b="1" dirty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 100% районов, с охватом не менее 35 % </a:t>
            </a:r>
            <a:r>
              <a:rPr lang="ru-RU" sz="2800" b="1" dirty="0" smtClean="0">
                <a:solidFill>
                  <a:srgbClr val="002060"/>
                </a:solidFill>
              </a:rPr>
              <a:t>детей;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Навигаторе 100 % образовательных организаций, реализующих программы дополнительного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образования;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Охват программами дополнительного образования не менее </a:t>
            </a:r>
            <a:r>
              <a:rPr lang="ru-RU" sz="2800" b="1" dirty="0" smtClean="0">
                <a:solidFill>
                  <a:srgbClr val="002060"/>
                </a:solidFill>
              </a:rPr>
              <a:t>46% детей </a:t>
            </a:r>
            <a:r>
              <a:rPr lang="ru-RU" sz="2800" b="1" dirty="0" smtClean="0">
                <a:solidFill>
                  <a:srgbClr val="002060"/>
                </a:solidFill>
              </a:rPr>
              <a:t>с ОВЗ и </a:t>
            </a:r>
            <a:r>
              <a:rPr lang="ru-RU" sz="2800" b="1" dirty="0" smtClean="0">
                <a:solidFill>
                  <a:srgbClr val="002060"/>
                </a:solidFill>
              </a:rPr>
              <a:t>инвалидов;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менее чем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%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(2027 год – 70%) обучающихся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организаций, осуществляющих образовательную деятельность по дополнительным общеобразовательным программам, вовлечены в различные формы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наставничества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33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090" y="836712"/>
            <a:ext cx="8768398" cy="5472608"/>
          </a:xfrm>
        </p:spPr>
        <p:txBody>
          <a:bodyPr/>
          <a:lstStyle/>
          <a:p>
            <a:r>
              <a:rPr lang="ru-RU" sz="2400" b="1" dirty="0" smtClean="0"/>
              <a:t>Это </a:t>
            </a:r>
            <a:r>
              <a:rPr lang="ru-RU" sz="2400" b="1" dirty="0"/>
              <a:t>инициатива, направленная на достижение двух</a:t>
            </a:r>
          </a:p>
          <a:p>
            <a:r>
              <a:rPr lang="ru-RU" sz="2400" b="1" dirty="0"/>
              <a:t>ключевых задач. </a:t>
            </a:r>
            <a:endParaRPr lang="ru-RU" sz="2400" b="1" dirty="0" smtClean="0"/>
          </a:p>
          <a:p>
            <a:r>
              <a:rPr lang="ru-RU" sz="2400" b="1" dirty="0" smtClean="0"/>
              <a:t>Первая</a:t>
            </a:r>
            <a:r>
              <a:rPr lang="ru-RU" sz="2400" dirty="0" smtClean="0"/>
              <a:t> </a:t>
            </a:r>
            <a:r>
              <a:rPr lang="ru-RU" sz="2400" dirty="0"/>
              <a:t>– обеспечение </a:t>
            </a:r>
            <a:r>
              <a:rPr lang="ru-RU" sz="2400" dirty="0" smtClean="0"/>
              <a:t>глобальной конкурентоспособности </a:t>
            </a:r>
            <a:r>
              <a:rPr lang="ru-RU" sz="2400" dirty="0"/>
              <a:t>Р</a:t>
            </a:r>
            <a:r>
              <a:rPr lang="ru-RU" sz="2400" dirty="0" smtClean="0"/>
              <a:t>оссийского </a:t>
            </a:r>
            <a:r>
              <a:rPr lang="ru-RU" sz="2400" dirty="0"/>
              <a:t>образования </a:t>
            </a:r>
            <a:r>
              <a:rPr lang="ru-RU" sz="2400" dirty="0" smtClean="0"/>
              <a:t>и вхождение </a:t>
            </a:r>
            <a:r>
              <a:rPr lang="ru-RU" sz="2400" dirty="0"/>
              <a:t>Российской Федерации в число 10 </a:t>
            </a:r>
            <a:r>
              <a:rPr lang="ru-RU" sz="2400" dirty="0" smtClean="0"/>
              <a:t>ведущих стран </a:t>
            </a:r>
            <a:r>
              <a:rPr lang="ru-RU" sz="2400" dirty="0"/>
              <a:t>мира по качеству общего образования. </a:t>
            </a:r>
            <a:endParaRPr lang="ru-RU" sz="2400" dirty="0" smtClean="0"/>
          </a:p>
          <a:p>
            <a:r>
              <a:rPr lang="ru-RU" sz="2400" b="1" dirty="0" smtClean="0"/>
              <a:t>Вторая</a:t>
            </a:r>
            <a:r>
              <a:rPr lang="ru-RU" sz="2400" dirty="0" smtClean="0"/>
              <a:t> – воспитание </a:t>
            </a:r>
            <a:r>
              <a:rPr lang="ru-RU" sz="2400" dirty="0"/>
              <a:t>гармонично развитой и </a:t>
            </a:r>
            <a:r>
              <a:rPr lang="ru-RU" sz="2400" dirty="0" smtClean="0"/>
              <a:t>социально ответственной </a:t>
            </a:r>
            <a:r>
              <a:rPr lang="ru-RU" sz="2400" dirty="0"/>
              <a:t>личности на основе духовно-нравственных </a:t>
            </a:r>
            <a:r>
              <a:rPr lang="ru-RU" sz="2400" dirty="0" smtClean="0"/>
              <a:t> ценностей </a:t>
            </a:r>
            <a:r>
              <a:rPr lang="ru-RU" sz="2400" dirty="0"/>
              <a:t>народов Российской Федерации, исторических </a:t>
            </a:r>
            <a:r>
              <a:rPr lang="ru-RU" sz="2400" dirty="0" smtClean="0"/>
              <a:t>и национально-культурных </a:t>
            </a:r>
            <a:r>
              <a:rPr lang="ru-RU" sz="2400" dirty="0"/>
              <a:t>традиций.</a:t>
            </a:r>
          </a:p>
          <a:p>
            <a:r>
              <a:rPr lang="ru-RU" sz="2400" b="1" dirty="0" smtClean="0"/>
              <a:t>Национальный </a:t>
            </a:r>
            <a:r>
              <a:rPr lang="ru-RU" sz="2400" b="1" dirty="0"/>
              <a:t>проект предполагает реализацию </a:t>
            </a:r>
            <a:r>
              <a:rPr lang="ru-RU" sz="2400" b="1" dirty="0" smtClean="0"/>
              <a:t>4 основных </a:t>
            </a:r>
            <a:r>
              <a:rPr lang="ru-RU" sz="2400" b="1" dirty="0"/>
              <a:t>направлений развития </a:t>
            </a:r>
            <a:r>
              <a:rPr lang="ru-RU" sz="2400" dirty="0"/>
              <a:t>системы образования</a:t>
            </a:r>
            <a:r>
              <a:rPr lang="ru-RU" sz="2400" dirty="0" smtClean="0"/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обновление </a:t>
            </a:r>
            <a:r>
              <a:rPr lang="ru-RU" sz="2400" dirty="0"/>
              <a:t>его содержания,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создание </a:t>
            </a:r>
            <a:r>
              <a:rPr lang="ru-RU" sz="2400" dirty="0"/>
              <a:t>необходимой </a:t>
            </a:r>
            <a:r>
              <a:rPr lang="ru-RU" sz="2400" dirty="0" smtClean="0"/>
              <a:t> современной </a:t>
            </a:r>
            <a:r>
              <a:rPr lang="ru-RU" sz="2400" dirty="0"/>
              <a:t>инфраструктуры,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подготовка соответствующих </a:t>
            </a:r>
            <a:r>
              <a:rPr lang="ru-RU" sz="2400" dirty="0"/>
              <a:t>профессиональных кадров, их </a:t>
            </a:r>
            <a:r>
              <a:rPr lang="ru-RU" sz="2400" dirty="0" smtClean="0"/>
              <a:t>переподготовка </a:t>
            </a:r>
            <a:r>
              <a:rPr lang="ru-RU" sz="2400" dirty="0"/>
              <a:t>и повышение квалификации,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создание </a:t>
            </a:r>
            <a:r>
              <a:rPr lang="ru-RU" sz="2400" dirty="0"/>
              <a:t>наиболее эффективных механизмов </a:t>
            </a:r>
            <a:r>
              <a:rPr lang="ru-RU" sz="2400" dirty="0" smtClean="0"/>
              <a:t>управления этой </a:t>
            </a:r>
            <a:r>
              <a:rPr lang="ru-RU" sz="2400" dirty="0"/>
              <a:t>сферой.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96090" y="33076"/>
            <a:ext cx="8928992" cy="6647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ru-RU" sz="4400" dirty="0" smtClean="0">
                <a:solidFill>
                  <a:schemeClr val="bg1"/>
                </a:solidFill>
              </a:rPr>
              <a:t>Национальный проект «Образование»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Успех каждого ребенка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27979"/>
              </p:ext>
            </p:extLst>
          </p:nvPr>
        </p:nvGraphicFramePr>
        <p:xfrm>
          <a:off x="107503" y="764704"/>
          <a:ext cx="8869456" cy="5930423"/>
        </p:xfrm>
        <a:graphic>
          <a:graphicData uri="http://schemas.openxmlformats.org/drawingml/2006/table">
            <a:tbl>
              <a:tblPr firstRow="1" firstCol="1" bandRow="1"/>
              <a:tblGrid>
                <a:gridCol w="563961"/>
                <a:gridCol w="3141260"/>
                <a:gridCol w="697817"/>
                <a:gridCol w="697817"/>
                <a:gridCol w="697817"/>
                <a:gridCol w="837575"/>
                <a:gridCol w="837575"/>
                <a:gridCol w="697817"/>
                <a:gridCol w="697817"/>
              </a:tblGrid>
              <a:tr h="203487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Период, год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Исполнение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2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охваченных дополнительным образованием, ПРОЦ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83" marR="9683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77,00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77,50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78,00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78,50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79,00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80,00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32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детей, охваченных деятельностью детских технопарков "</a:t>
                      </a:r>
                      <a:r>
                        <a:rPr lang="ru-RU" sz="1800" spc="-1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Кванториум</a:t>
                      </a: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 (мобильных технопарков "</a:t>
                      </a:r>
                      <a:r>
                        <a:rPr lang="ru-RU" sz="1800" spc="-1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Кванториум</a:t>
                      </a: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</a:t>
                      </a:r>
                      <a:r>
                        <a:rPr lang="ru-RU" sz="16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соответствующих приоритетным направлениям технологического развития </a:t>
                      </a:r>
                      <a:r>
                        <a:rPr lang="ru-RU" sz="1600" spc="-1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РФ, </a:t>
                      </a:r>
                      <a:r>
                        <a:rPr lang="ru-RU" sz="16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 ЧЕЛ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83" marR="9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7,00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16,20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31,70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52,40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76,60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28">
                <a:tc gridSpan="8"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02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Успех каждого ребенка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54774"/>
              </p:ext>
            </p:extLst>
          </p:nvPr>
        </p:nvGraphicFramePr>
        <p:xfrm>
          <a:off x="35497" y="764704"/>
          <a:ext cx="8911199" cy="6287578"/>
        </p:xfrm>
        <a:graphic>
          <a:graphicData uri="http://schemas.openxmlformats.org/drawingml/2006/table">
            <a:tbl>
              <a:tblPr firstRow="1" firstCol="1" bandRow="1"/>
              <a:tblGrid>
                <a:gridCol w="288032"/>
                <a:gridCol w="3312368"/>
                <a:gridCol w="748439"/>
                <a:gridCol w="712807"/>
                <a:gridCol w="712807"/>
                <a:gridCol w="855566"/>
                <a:gridCol w="855566"/>
                <a:gridCol w="712807"/>
                <a:gridCol w="712807"/>
              </a:tblGrid>
              <a:tr h="206130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Период, год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Исполнение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48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открытых онлайн-уроков, реализуемых с учетом опыта цикла открытых уроков "Проектория", "Уроки настоящего" или иных аналогичных по возможностям, функциям и результатам проектов, направленных на раннюю профориентацию, МЛН ЧЕЛ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83" marR="9683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0,0402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0,0562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0,1044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0,1044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0,1044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0,1205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0,1076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83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деятельности), в том числе по итогам участия в проекте "Билет в будущее", ТЫС ЧЕЛ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683" marR="9683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6,60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8,40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10,80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96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2,982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73">
                <a:tc gridSpan="8"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55399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Финансирование проектов 2019 год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9217024" cy="561384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/>
              <a:t>На создание </a:t>
            </a:r>
            <a:r>
              <a:rPr lang="ru-RU" dirty="0" err="1"/>
              <a:t>Кванториума</a:t>
            </a:r>
            <a:r>
              <a:rPr lang="ru-RU" dirty="0"/>
              <a:t> во Всеволожске Ленинградская область по итогам конкурсного отбора получила субсидию на 2019 год из федерального бюджета в размере 73,048 млн. руб.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</a:t>
            </a:r>
            <a:r>
              <a:rPr lang="ru-RU" dirty="0" smtClean="0"/>
              <a:t>создание </a:t>
            </a:r>
            <a:r>
              <a:rPr lang="ru-RU" dirty="0"/>
              <a:t>в общеобразовательных организациях, расположенных в сельской местности, условий для занятий физической культурой и </a:t>
            </a:r>
            <a:r>
              <a:rPr lang="ru-RU" dirty="0" smtClean="0"/>
              <a:t>спортом (32,5 млн. руб.).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внедрение целевой модели дополнительного образования детей (10,5 млн. руб.)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8653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4260" y="116632"/>
            <a:ext cx="9252520" cy="49859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Создание сети детских технопарков «</a:t>
            </a:r>
            <a:r>
              <a:rPr lang="ru-RU" sz="3600" dirty="0" err="1" smtClean="0">
                <a:solidFill>
                  <a:schemeClr val="bg1"/>
                </a:solidFill>
              </a:rPr>
              <a:t>Кванториум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79512" y="836712"/>
            <a:ext cx="8784976" cy="49859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Созданы 2 детских технопарка «</a:t>
            </a:r>
            <a:r>
              <a:rPr lang="ru-RU" sz="1800" dirty="0" err="1" smtClean="0"/>
              <a:t>Кванториум</a:t>
            </a:r>
            <a:r>
              <a:rPr lang="ru-RU" sz="1800" dirty="0" smtClean="0"/>
              <a:t>»: На </a:t>
            </a:r>
            <a:r>
              <a:rPr lang="ru-RU" sz="1800" dirty="0" smtClean="0"/>
              <a:t>базе </a:t>
            </a:r>
            <a:r>
              <a:rPr lang="ru-RU" sz="1800" dirty="0" smtClean="0"/>
              <a:t>Всеволожского агропромышленного </a:t>
            </a:r>
            <a:r>
              <a:rPr lang="ru-RU" sz="1800" dirty="0" smtClean="0"/>
              <a:t>техникума</a:t>
            </a:r>
            <a:r>
              <a:rPr lang="ru-RU" sz="1800" dirty="0" smtClean="0"/>
              <a:t>» и на </a:t>
            </a:r>
            <a:r>
              <a:rPr lang="ru-RU" sz="1800" dirty="0" smtClean="0"/>
              <a:t>базе Кировского политехнического техникума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804248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482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4260" y="116632"/>
            <a:ext cx="9252520" cy="498598"/>
          </a:xfrm>
        </p:spPr>
        <p:txBody>
          <a:bodyPr/>
          <a:lstStyle/>
          <a:p>
            <a:r>
              <a:rPr lang="ru-RU" sz="3600" dirty="0" smtClean="0"/>
              <a:t>Внедрение </a:t>
            </a:r>
            <a:r>
              <a:rPr lang="ru-RU" sz="3600" dirty="0"/>
              <a:t>целевой модели </a:t>
            </a:r>
            <a:r>
              <a:rPr lang="ru-RU" sz="3600" dirty="0" smtClean="0"/>
              <a:t>ДОД в 2019 году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0" y="764704"/>
            <a:ext cx="9144000" cy="6278642"/>
          </a:xfrm>
        </p:spPr>
        <p:txBody>
          <a:bodyPr/>
          <a:lstStyle/>
          <a:p>
            <a:r>
              <a:rPr lang="ru-RU" sz="2000" dirty="0"/>
              <a:t>создан на базе ГБОУ ДО «Центр «Ладога» региональный модельный центр дополнительного образования.  На базе учреждений дополнительного образования определены муниципальные (опорные) центры дополнительного образования;</a:t>
            </a:r>
          </a:p>
          <a:p>
            <a:r>
              <a:rPr lang="ru-RU" sz="2000" dirty="0"/>
              <a:t>проведена инвентаризация материально-технических, кадровых и инфраструктурных ресурсов образовательных организаций общего, среднего и дополнительного образования, а также организаций культуры, спорта и предприятий реального сектора экономики, потенциально пригодных для реализации образовательных программ в сетевой форме. В инвентаризации приняли участие </a:t>
            </a:r>
            <a:r>
              <a:rPr lang="ru-RU" sz="2000" dirty="0" smtClean="0"/>
              <a:t>100 % </a:t>
            </a:r>
            <a:r>
              <a:rPr lang="ru-RU" sz="2000" dirty="0"/>
              <a:t>образовательных организаций, реализующих программы дополнительного образования, 90 % учреждений культуры и спорта (дома культуры, физкультурно-спортивные комплексы и </a:t>
            </a:r>
            <a:r>
              <a:rPr lang="ru-RU" sz="2000" dirty="0" err="1"/>
              <a:t>т.д</a:t>
            </a:r>
            <a:r>
              <a:rPr lang="ru-RU" sz="2000" dirty="0"/>
              <a:t>, плановый показатель по таким учреждения 80%);</a:t>
            </a:r>
          </a:p>
          <a:p>
            <a:r>
              <a:rPr lang="ru-RU" sz="2000" dirty="0"/>
              <a:t>внедрен региональный и муниципальный сегменты общедоступного навигатора по программам дополнительного образования. В Навигаторе зарегистрировано все образовательные организации, реализующих программы дополнительного </a:t>
            </a:r>
            <a:r>
              <a:rPr lang="ru-RU" sz="2000" dirty="0" smtClean="0"/>
              <a:t>образования;</a:t>
            </a:r>
            <a:endParaRPr lang="ru-RU" sz="2000" dirty="0"/>
          </a:p>
          <a:p>
            <a:r>
              <a:rPr lang="ru-RU" sz="2000" dirty="0"/>
              <a:t>в процессе внедрения модели персонифицированного финансирования системы дополнительного образования детей приняло участие 12 муниципальных районов и один городской округ, всего охвачено 25 % детей от общего количества обучающихся в Ленинградской области в возрасте от 5 до 18 лет.</a:t>
            </a:r>
          </a:p>
        </p:txBody>
      </p:sp>
    </p:spTree>
    <p:extLst>
      <p:ext uri="{BB962C8B-B14F-4D97-AF65-F5344CB8AC3E}">
        <p14:creationId xmlns:p14="http://schemas.microsoft.com/office/powerpoint/2010/main" val="30474748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4260" y="116632"/>
            <a:ext cx="9252520" cy="498598"/>
          </a:xfrm>
        </p:spPr>
        <p:txBody>
          <a:bodyPr/>
          <a:lstStyle/>
          <a:p>
            <a:r>
              <a:rPr lang="ru-RU" sz="3600" dirty="0" smtClean="0"/>
              <a:t>Целевая модель ДОД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8784976" cy="4801314"/>
          </a:xfrm>
        </p:spPr>
        <p:txBody>
          <a:bodyPr/>
          <a:lstStyle/>
          <a:p>
            <a:r>
              <a:rPr lang="ru-RU" sz="2400" dirty="0"/>
              <a:t>Утверждена приказом Министерства </a:t>
            </a:r>
            <a:r>
              <a:rPr lang="ru-RU" sz="2400" dirty="0" smtClean="0"/>
              <a:t>просвещения РФ </a:t>
            </a:r>
            <a:r>
              <a:rPr lang="ru-RU" sz="2400" dirty="0"/>
              <a:t>«Об утверждении Целевой модели </a:t>
            </a:r>
            <a:r>
              <a:rPr lang="ru-RU" sz="2400" dirty="0" smtClean="0"/>
              <a:t>региональных систем </a:t>
            </a:r>
            <a:r>
              <a:rPr lang="ru-RU" sz="2400" dirty="0"/>
              <a:t>дополнительного образования детей» от </a:t>
            </a:r>
            <a:r>
              <a:rPr lang="ru-RU" sz="2400" dirty="0" smtClean="0"/>
              <a:t>03 сентября </a:t>
            </a:r>
            <a:r>
              <a:rPr lang="ru-RU" sz="2400" dirty="0"/>
              <a:t>2019 года №467, зарегистрирована </a:t>
            </a:r>
            <a:r>
              <a:rPr lang="ru-RU" sz="2400" dirty="0" smtClean="0"/>
              <a:t>в Министерстве </a:t>
            </a:r>
            <a:r>
              <a:rPr lang="ru-RU" sz="2400" dirty="0"/>
              <a:t>юстиции Российской Федерации </a:t>
            </a:r>
            <a:r>
              <a:rPr lang="ru-RU" sz="2400" dirty="0" smtClean="0"/>
              <a:t>06 декабря </a:t>
            </a:r>
            <a:r>
              <a:rPr lang="ru-RU" sz="2400" dirty="0"/>
              <a:t>2019 года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В целях реализации федерального проекта «</a:t>
            </a:r>
            <a:r>
              <a:rPr lang="ru-RU" sz="2400" dirty="0" smtClean="0"/>
              <a:t>Успех каждого </a:t>
            </a:r>
            <a:r>
              <a:rPr lang="ru-RU" sz="2400" dirty="0"/>
              <a:t>ребенка» национального </a:t>
            </a:r>
            <a:r>
              <a:rPr lang="ru-RU" sz="2400" dirty="0" smtClean="0"/>
              <a:t>проекта «</a:t>
            </a:r>
            <a:r>
              <a:rPr lang="ru-RU" sz="2400" dirty="0"/>
              <a:t>Образование» и </a:t>
            </a:r>
            <a:r>
              <a:rPr lang="ru-RU" sz="2400" dirty="0" smtClean="0"/>
              <a:t>регулирует отношения, связанные </a:t>
            </a:r>
            <a:r>
              <a:rPr lang="ru-RU" sz="2400" dirty="0"/>
              <a:t>с </a:t>
            </a:r>
            <a:r>
              <a:rPr lang="ru-RU" sz="2400" dirty="0" smtClean="0"/>
              <a:t>функционированием и </a:t>
            </a:r>
            <a:r>
              <a:rPr lang="ru-RU" sz="2400" dirty="0"/>
              <a:t>развитием системы </a:t>
            </a:r>
            <a:r>
              <a:rPr lang="ru-RU" sz="2400" dirty="0" smtClean="0"/>
              <a:t>дополнительного образования </a:t>
            </a:r>
            <a:r>
              <a:rPr lang="ru-RU" sz="2400" dirty="0"/>
              <a:t>детей в субъектах </a:t>
            </a:r>
            <a:r>
              <a:rPr lang="ru-RU" sz="2400" dirty="0" smtClean="0"/>
              <a:t>Российской Федерации </a:t>
            </a:r>
          </a:p>
          <a:p>
            <a:r>
              <a:rPr lang="ru-RU" sz="2400" dirty="0"/>
              <a:t>Я</a:t>
            </a:r>
            <a:r>
              <a:rPr lang="ru-RU" sz="2400" dirty="0" smtClean="0"/>
              <a:t>вляется </a:t>
            </a:r>
            <a:r>
              <a:rPr lang="ru-RU" sz="2400" dirty="0"/>
              <a:t>обязательной для всех </a:t>
            </a:r>
            <a:r>
              <a:rPr lang="ru-RU" sz="2400" dirty="0" smtClean="0"/>
              <a:t> образовательных </a:t>
            </a:r>
            <a:r>
              <a:rPr lang="ru-RU" sz="2400" dirty="0"/>
              <a:t>организаций, </a:t>
            </a:r>
            <a:r>
              <a:rPr lang="ru-RU" sz="2400" dirty="0" smtClean="0"/>
              <a:t>осуществляющих образовательную </a:t>
            </a:r>
            <a:r>
              <a:rPr lang="ru-RU" sz="2400" dirty="0"/>
              <a:t>деятельность и реализующих </a:t>
            </a:r>
            <a:r>
              <a:rPr lang="ru-RU" sz="2400" dirty="0" smtClean="0"/>
              <a:t>дополнительные </a:t>
            </a:r>
            <a:r>
              <a:rPr lang="ru-RU" sz="2400" dirty="0"/>
              <a:t>общеобразовательные </a:t>
            </a:r>
            <a:r>
              <a:rPr lang="ru-RU" sz="2400" dirty="0" smtClean="0"/>
              <a:t> программы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56955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4260" y="116632"/>
            <a:ext cx="9252520" cy="498598"/>
          </a:xfrm>
        </p:spPr>
        <p:txBody>
          <a:bodyPr/>
          <a:lstStyle/>
          <a:p>
            <a:r>
              <a:rPr lang="ru-RU" sz="3600" dirty="0" smtClean="0"/>
              <a:t>Целевая модель ДОД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67544" y="908720"/>
            <a:ext cx="8496944" cy="439504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ЦЕЛЬ</a:t>
            </a:r>
          </a:p>
          <a:p>
            <a:pPr marL="0" indent="0">
              <a:buNone/>
            </a:pPr>
            <a:r>
              <a:rPr lang="ru-RU" sz="2400" dirty="0" smtClean="0"/>
              <a:t>Создание условий для </a:t>
            </a:r>
            <a:r>
              <a:rPr lang="ru-RU" sz="2400" dirty="0"/>
              <a:t>воспитания гармонично развитой и </a:t>
            </a:r>
            <a:r>
              <a:rPr lang="ru-RU" sz="2400" dirty="0" smtClean="0"/>
              <a:t>социально ответственной личности на </a:t>
            </a:r>
            <a:r>
              <a:rPr lang="ru-RU" sz="2400" dirty="0"/>
              <a:t>основе духовно-нравственных ценностей </a:t>
            </a:r>
            <a:r>
              <a:rPr lang="ru-RU" sz="2400" dirty="0" smtClean="0"/>
              <a:t>народов Российской </a:t>
            </a:r>
            <a:r>
              <a:rPr lang="ru-RU" sz="2400" dirty="0"/>
              <a:t>Федерации, исторических и </a:t>
            </a:r>
            <a:r>
              <a:rPr lang="ru-RU" sz="2400" dirty="0" smtClean="0"/>
              <a:t>национально культурных традиций, формирования эффективной системы выявления, поддержки и развития способностей и талантов у  детей и </a:t>
            </a:r>
            <a:r>
              <a:rPr lang="ru-RU" sz="2400" dirty="0"/>
              <a:t>молодежи, </a:t>
            </a:r>
            <a:r>
              <a:rPr lang="ru-RU" sz="2400" dirty="0" smtClean="0"/>
              <a:t> основанной </a:t>
            </a:r>
            <a:r>
              <a:rPr lang="ru-RU" sz="2400" dirty="0"/>
              <a:t>на принципах справедливости</a:t>
            </a:r>
            <a:r>
              <a:rPr lang="ru-RU" sz="2400" dirty="0" smtClean="0"/>
              <a:t>, всеобщности и направленной </a:t>
            </a:r>
            <a:r>
              <a:rPr lang="ru-RU" sz="2400" dirty="0"/>
              <a:t>на самоопределение и </a:t>
            </a:r>
            <a:r>
              <a:rPr lang="ru-RU" sz="2400" dirty="0" smtClean="0"/>
              <a:t>профессиональную ориентацию </a:t>
            </a:r>
            <a:r>
              <a:rPr lang="ru-RU" sz="2400" dirty="0"/>
              <a:t>всех обучающихся путем увеличения </a:t>
            </a:r>
            <a:r>
              <a:rPr lang="ru-RU" sz="2400" dirty="0" smtClean="0"/>
              <a:t>охвата дополнительным </a:t>
            </a:r>
            <a:r>
              <a:rPr lang="ru-RU" sz="2400" dirty="0"/>
              <a:t>образованием до </a:t>
            </a:r>
            <a:r>
              <a:rPr lang="ru-RU" sz="2400" dirty="0" smtClean="0"/>
              <a:t>уровня не </a:t>
            </a:r>
            <a:r>
              <a:rPr lang="ru-RU" sz="2400" dirty="0"/>
              <a:t>менее </a:t>
            </a:r>
            <a:r>
              <a:rPr lang="ru-RU" sz="2400" b="1" dirty="0"/>
              <a:t>80% </a:t>
            </a:r>
            <a:r>
              <a:rPr lang="ru-RU" sz="2400" dirty="0"/>
              <a:t>от общего числа детей в возрасте от 5 до 18 лет</a:t>
            </a:r>
            <a:r>
              <a:rPr lang="ru-RU" sz="2400" dirty="0" smtClean="0"/>
              <a:t>, проживающих на </a:t>
            </a:r>
            <a:r>
              <a:rPr lang="ru-RU" sz="2400" dirty="0"/>
              <a:t>территории субъекта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9741324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White Template with yellow-magenta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ppt/theme/themeOverride2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ppt/theme/themeOverride3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ppt/theme/themeOverride4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1520</Words>
  <Application>Microsoft Office PowerPoint</Application>
  <PresentationFormat>Экран (4:3)</PresentationFormat>
  <Paragraphs>291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1_White Template with yellow-magenta Segoe</vt:lpstr>
      <vt:lpstr>Об итогах первого года реализации регионального проекта   «Успех каждого ребенка» национального проекта «Образование».  Внедрение целевой модели развития региональной системы дополнительного образования детей Ленинградской области в 2020 году</vt:lpstr>
      <vt:lpstr>Презентация PowerPoint</vt:lpstr>
      <vt:lpstr>Успех каждого ребенка</vt:lpstr>
      <vt:lpstr>Успех каждого ребенка</vt:lpstr>
      <vt:lpstr>Финансирование проектов 2019 год</vt:lpstr>
      <vt:lpstr>Создание сети детских технопарков «Кванториум»</vt:lpstr>
      <vt:lpstr>Внедрение целевой модели ДОД в 2019 году</vt:lpstr>
      <vt:lpstr>Целевая модель ДОД</vt:lpstr>
      <vt:lpstr>Целевая модель ДОД</vt:lpstr>
      <vt:lpstr>5-ти факторная структура ЦМ ДОД</vt:lpstr>
      <vt:lpstr>Структура управления ЦМ ДОД</vt:lpstr>
      <vt:lpstr>Целевая модель ДОД </vt:lpstr>
      <vt:lpstr>Презентация PowerPoint</vt:lpstr>
      <vt:lpstr>Презентация PowerPoint</vt:lpstr>
      <vt:lpstr>Охват программами ДОД  2019 год</vt:lpstr>
      <vt:lpstr>Финансирование проектов 2020 – 2022 годы</vt:lpstr>
      <vt:lpstr>Успех каждого ребенка 2020 год</vt:lpstr>
      <vt:lpstr>Целевая модель ДОД 2020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Марина Ивановна Орлова</cp:lastModifiedBy>
  <cp:revision>34</cp:revision>
  <dcterms:created xsi:type="dcterms:W3CDTF">2019-12-10T20:18:22Z</dcterms:created>
  <dcterms:modified xsi:type="dcterms:W3CDTF">2020-01-20T16:48:12Z</dcterms:modified>
</cp:coreProperties>
</file>